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8" r:id="rId2"/>
    <p:sldId id="259" r:id="rId3"/>
    <p:sldId id="257" r:id="rId4"/>
    <p:sldId id="260" r:id="rId5"/>
    <p:sldId id="268" r:id="rId6"/>
    <p:sldId id="261" r:id="rId7"/>
    <p:sldId id="269" r:id="rId8"/>
    <p:sldId id="270" r:id="rId9"/>
    <p:sldId id="262" r:id="rId10"/>
    <p:sldId id="263" r:id="rId11"/>
    <p:sldId id="271" r:id="rId12"/>
    <p:sldId id="272" r:id="rId13"/>
    <p:sldId id="273" r:id="rId14"/>
    <p:sldId id="274" r:id="rId15"/>
    <p:sldId id="266" r:id="rId16"/>
    <p:sldId id="265" r:id="rId17"/>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oole, Jane (ILRI - ICRAF)" initials="PJ(-I"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C9E9"/>
    <a:srgbClr val="C0504D"/>
    <a:srgbClr val="D9D9D9"/>
    <a:srgbClr val="934CC8"/>
    <a:srgbClr val="BC8FDD"/>
    <a:srgbClr val="B8B400"/>
    <a:srgbClr val="FFFF47"/>
    <a:srgbClr val="999999"/>
    <a:srgbClr val="78ADDE"/>
    <a:srgbClr val="DEEB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00" autoAdjust="0"/>
    <p:restoredTop sz="94660"/>
  </p:normalViewPr>
  <p:slideViewPr>
    <p:cSldViewPr snapToGrid="0">
      <p:cViewPr varScale="1">
        <p:scale>
          <a:sx n="102" d="100"/>
          <a:sy n="102" d="100"/>
        </p:scale>
        <p:origin x="208" y="7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commentAuthors" Target="commentAuthor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11-22T10:45:19.952" idx="1">
    <p:pos x="1508" y="1923"/>
    <p:text>removed this from survery / KAP?</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D88B970F-E20B-9E4C-BD95-6BCF2413E0C5}" type="datetimeFigureOut">
              <a:rPr lang="en-US" smtClean="0"/>
              <a:t>9/6/17</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09EFAE82-791B-7F44-AD3B-4CCA104B4DBD}" type="slidenum">
              <a:rPr lang="en-US" smtClean="0"/>
              <a:t>‹#›</a:t>
            </a:fld>
            <a:endParaRPr lang="en-US"/>
          </a:p>
        </p:txBody>
      </p:sp>
    </p:spTree>
    <p:extLst>
      <p:ext uri="{BB962C8B-B14F-4D97-AF65-F5344CB8AC3E}">
        <p14:creationId xmlns:p14="http://schemas.microsoft.com/office/powerpoint/2010/main" val="937569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EFAE82-791B-7F44-AD3B-4CCA104B4DBD}" type="slidenum">
              <a:rPr lang="en-US" smtClean="0"/>
              <a:t>1</a:t>
            </a:fld>
            <a:endParaRPr lang="en-US"/>
          </a:p>
        </p:txBody>
      </p:sp>
    </p:spTree>
    <p:extLst>
      <p:ext uri="{BB962C8B-B14F-4D97-AF65-F5344CB8AC3E}">
        <p14:creationId xmlns:p14="http://schemas.microsoft.com/office/powerpoint/2010/main" val="1638782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57DD9C-40D6-594D-A02F-12004BC58648}" type="datetime1">
              <a:rPr lang="sv-SE" smtClean="0"/>
              <a:t>2017-09-06</a:t>
            </a:fld>
            <a:endParaRPr lang="en-US"/>
          </a:p>
        </p:txBody>
      </p:sp>
      <p:sp>
        <p:nvSpPr>
          <p:cNvPr id="5" name="Footer Placeholder 4"/>
          <p:cNvSpPr>
            <a:spLocks noGrp="1"/>
          </p:cNvSpPr>
          <p:nvPr>
            <p:ph type="ftr" sz="quarter" idx="11"/>
          </p:nvPr>
        </p:nvSpPr>
        <p:spPr/>
        <p:txBody>
          <a:bodyPr/>
          <a:lstStyle/>
          <a:p>
            <a:r>
              <a:rPr lang="en-US" smtClean="0"/>
              <a:t>Livstock CRP PMC Sep 2017</a:t>
            </a:r>
            <a:endParaRPr lang="en-US"/>
          </a:p>
        </p:txBody>
      </p:sp>
      <p:sp>
        <p:nvSpPr>
          <p:cNvPr id="6" name="Slide Number Placeholder 5"/>
          <p:cNvSpPr>
            <a:spLocks noGrp="1"/>
          </p:cNvSpPr>
          <p:nvPr>
            <p:ph type="sldNum" sz="quarter" idx="12"/>
          </p:nvPr>
        </p:nvSpPr>
        <p:spPr/>
        <p:txBody>
          <a:bodyPr/>
          <a:lstStyle/>
          <a:p>
            <a:fld id="{0A165EE0-D776-4449-B3FC-F013A71619C3}" type="slidenum">
              <a:rPr lang="en-US" smtClean="0"/>
              <a:t>‹#›</a:t>
            </a:fld>
            <a:endParaRPr lang="en-US"/>
          </a:p>
        </p:txBody>
      </p:sp>
    </p:spTree>
    <p:extLst>
      <p:ext uri="{BB962C8B-B14F-4D97-AF65-F5344CB8AC3E}">
        <p14:creationId xmlns:p14="http://schemas.microsoft.com/office/powerpoint/2010/main" val="981161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75958C-52D9-BF47-ADA9-B382E26FF362}" type="datetime1">
              <a:rPr lang="sv-SE" smtClean="0"/>
              <a:t>2017-09-06</a:t>
            </a:fld>
            <a:endParaRPr lang="en-US"/>
          </a:p>
        </p:txBody>
      </p:sp>
      <p:sp>
        <p:nvSpPr>
          <p:cNvPr id="5" name="Footer Placeholder 4"/>
          <p:cNvSpPr>
            <a:spLocks noGrp="1"/>
          </p:cNvSpPr>
          <p:nvPr>
            <p:ph type="ftr" sz="quarter" idx="11"/>
          </p:nvPr>
        </p:nvSpPr>
        <p:spPr/>
        <p:txBody>
          <a:bodyPr/>
          <a:lstStyle/>
          <a:p>
            <a:r>
              <a:rPr lang="en-US" smtClean="0"/>
              <a:t>Livstock CRP PMC Sep 2017</a:t>
            </a:r>
            <a:endParaRPr lang="en-US"/>
          </a:p>
        </p:txBody>
      </p:sp>
      <p:sp>
        <p:nvSpPr>
          <p:cNvPr id="6" name="Slide Number Placeholder 5"/>
          <p:cNvSpPr>
            <a:spLocks noGrp="1"/>
          </p:cNvSpPr>
          <p:nvPr>
            <p:ph type="sldNum" sz="quarter" idx="12"/>
          </p:nvPr>
        </p:nvSpPr>
        <p:spPr/>
        <p:txBody>
          <a:bodyPr/>
          <a:lstStyle/>
          <a:p>
            <a:fld id="{0A165EE0-D776-4449-B3FC-F013A71619C3}" type="slidenum">
              <a:rPr lang="en-US" smtClean="0"/>
              <a:t>‹#›</a:t>
            </a:fld>
            <a:endParaRPr lang="en-US"/>
          </a:p>
        </p:txBody>
      </p:sp>
    </p:spTree>
    <p:extLst>
      <p:ext uri="{BB962C8B-B14F-4D97-AF65-F5344CB8AC3E}">
        <p14:creationId xmlns:p14="http://schemas.microsoft.com/office/powerpoint/2010/main" val="3395689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D19560-A326-D944-8C63-BE9ACFEA9938}" type="datetime1">
              <a:rPr lang="sv-SE" smtClean="0"/>
              <a:t>2017-09-06</a:t>
            </a:fld>
            <a:endParaRPr lang="en-US"/>
          </a:p>
        </p:txBody>
      </p:sp>
      <p:sp>
        <p:nvSpPr>
          <p:cNvPr id="5" name="Footer Placeholder 4"/>
          <p:cNvSpPr>
            <a:spLocks noGrp="1"/>
          </p:cNvSpPr>
          <p:nvPr>
            <p:ph type="ftr" sz="quarter" idx="11"/>
          </p:nvPr>
        </p:nvSpPr>
        <p:spPr/>
        <p:txBody>
          <a:bodyPr/>
          <a:lstStyle/>
          <a:p>
            <a:r>
              <a:rPr lang="en-US" smtClean="0"/>
              <a:t>Livstock CRP PMC Sep 2017</a:t>
            </a:r>
            <a:endParaRPr lang="en-US"/>
          </a:p>
        </p:txBody>
      </p:sp>
      <p:sp>
        <p:nvSpPr>
          <p:cNvPr id="6" name="Slide Number Placeholder 5"/>
          <p:cNvSpPr>
            <a:spLocks noGrp="1"/>
          </p:cNvSpPr>
          <p:nvPr>
            <p:ph type="sldNum" sz="quarter" idx="12"/>
          </p:nvPr>
        </p:nvSpPr>
        <p:spPr/>
        <p:txBody>
          <a:bodyPr/>
          <a:lstStyle/>
          <a:p>
            <a:fld id="{0A165EE0-D776-4449-B3FC-F013A71619C3}" type="slidenum">
              <a:rPr lang="en-US" smtClean="0"/>
              <a:t>‹#›</a:t>
            </a:fld>
            <a:endParaRPr lang="en-US"/>
          </a:p>
        </p:txBody>
      </p:sp>
    </p:spTree>
    <p:extLst>
      <p:ext uri="{BB962C8B-B14F-4D97-AF65-F5344CB8AC3E}">
        <p14:creationId xmlns:p14="http://schemas.microsoft.com/office/powerpoint/2010/main" val="2668266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C92B12-192C-4E45-B22A-D46B1C05A3EB}" type="datetime1">
              <a:rPr lang="sv-SE" smtClean="0"/>
              <a:t>2017-09-06</a:t>
            </a:fld>
            <a:endParaRPr lang="en-US"/>
          </a:p>
        </p:txBody>
      </p:sp>
      <p:sp>
        <p:nvSpPr>
          <p:cNvPr id="5" name="Footer Placeholder 4"/>
          <p:cNvSpPr>
            <a:spLocks noGrp="1"/>
          </p:cNvSpPr>
          <p:nvPr>
            <p:ph type="ftr" sz="quarter" idx="11"/>
          </p:nvPr>
        </p:nvSpPr>
        <p:spPr/>
        <p:txBody>
          <a:bodyPr/>
          <a:lstStyle/>
          <a:p>
            <a:r>
              <a:rPr lang="en-US" smtClean="0"/>
              <a:t>Livstock CRP PMC Sep 2017</a:t>
            </a:r>
            <a:endParaRPr lang="en-US"/>
          </a:p>
        </p:txBody>
      </p:sp>
      <p:sp>
        <p:nvSpPr>
          <p:cNvPr id="6" name="Slide Number Placeholder 5"/>
          <p:cNvSpPr>
            <a:spLocks noGrp="1"/>
          </p:cNvSpPr>
          <p:nvPr>
            <p:ph type="sldNum" sz="quarter" idx="12"/>
          </p:nvPr>
        </p:nvSpPr>
        <p:spPr/>
        <p:txBody>
          <a:bodyPr/>
          <a:lstStyle/>
          <a:p>
            <a:fld id="{0A165EE0-D776-4449-B3FC-F013A71619C3}" type="slidenum">
              <a:rPr lang="en-US" smtClean="0"/>
              <a:t>‹#›</a:t>
            </a:fld>
            <a:endParaRPr lang="en-US"/>
          </a:p>
        </p:txBody>
      </p:sp>
    </p:spTree>
    <p:extLst>
      <p:ext uri="{BB962C8B-B14F-4D97-AF65-F5344CB8AC3E}">
        <p14:creationId xmlns:p14="http://schemas.microsoft.com/office/powerpoint/2010/main" val="3038739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A52F7E-E2D6-1946-BB48-79591F14632C}" type="datetime1">
              <a:rPr lang="sv-SE" smtClean="0"/>
              <a:t>2017-09-06</a:t>
            </a:fld>
            <a:endParaRPr lang="en-US"/>
          </a:p>
        </p:txBody>
      </p:sp>
      <p:sp>
        <p:nvSpPr>
          <p:cNvPr id="5" name="Footer Placeholder 4"/>
          <p:cNvSpPr>
            <a:spLocks noGrp="1"/>
          </p:cNvSpPr>
          <p:nvPr>
            <p:ph type="ftr" sz="quarter" idx="11"/>
          </p:nvPr>
        </p:nvSpPr>
        <p:spPr/>
        <p:txBody>
          <a:bodyPr/>
          <a:lstStyle/>
          <a:p>
            <a:r>
              <a:rPr lang="en-US" smtClean="0"/>
              <a:t>Livstock CRP PMC Sep 2017</a:t>
            </a:r>
            <a:endParaRPr lang="en-US"/>
          </a:p>
        </p:txBody>
      </p:sp>
      <p:sp>
        <p:nvSpPr>
          <p:cNvPr id="6" name="Slide Number Placeholder 5"/>
          <p:cNvSpPr>
            <a:spLocks noGrp="1"/>
          </p:cNvSpPr>
          <p:nvPr>
            <p:ph type="sldNum" sz="quarter" idx="12"/>
          </p:nvPr>
        </p:nvSpPr>
        <p:spPr/>
        <p:txBody>
          <a:bodyPr/>
          <a:lstStyle/>
          <a:p>
            <a:fld id="{0A165EE0-D776-4449-B3FC-F013A71619C3}" type="slidenum">
              <a:rPr lang="en-US" smtClean="0"/>
              <a:t>‹#›</a:t>
            </a:fld>
            <a:endParaRPr lang="en-US"/>
          </a:p>
        </p:txBody>
      </p:sp>
    </p:spTree>
    <p:extLst>
      <p:ext uri="{BB962C8B-B14F-4D97-AF65-F5344CB8AC3E}">
        <p14:creationId xmlns:p14="http://schemas.microsoft.com/office/powerpoint/2010/main" val="2826722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EAA5A4-844C-3048-BD72-890FEC011559}" type="datetime1">
              <a:rPr lang="sv-SE" smtClean="0"/>
              <a:t>2017-09-06</a:t>
            </a:fld>
            <a:endParaRPr lang="en-US"/>
          </a:p>
        </p:txBody>
      </p:sp>
      <p:sp>
        <p:nvSpPr>
          <p:cNvPr id="6" name="Footer Placeholder 5"/>
          <p:cNvSpPr>
            <a:spLocks noGrp="1"/>
          </p:cNvSpPr>
          <p:nvPr>
            <p:ph type="ftr" sz="quarter" idx="11"/>
          </p:nvPr>
        </p:nvSpPr>
        <p:spPr/>
        <p:txBody>
          <a:bodyPr/>
          <a:lstStyle/>
          <a:p>
            <a:r>
              <a:rPr lang="en-US" smtClean="0"/>
              <a:t>Livstock CRP PMC Sep 2017</a:t>
            </a:r>
            <a:endParaRPr lang="en-US"/>
          </a:p>
        </p:txBody>
      </p:sp>
      <p:sp>
        <p:nvSpPr>
          <p:cNvPr id="7" name="Slide Number Placeholder 6"/>
          <p:cNvSpPr>
            <a:spLocks noGrp="1"/>
          </p:cNvSpPr>
          <p:nvPr>
            <p:ph type="sldNum" sz="quarter" idx="12"/>
          </p:nvPr>
        </p:nvSpPr>
        <p:spPr/>
        <p:txBody>
          <a:bodyPr/>
          <a:lstStyle/>
          <a:p>
            <a:fld id="{0A165EE0-D776-4449-B3FC-F013A71619C3}" type="slidenum">
              <a:rPr lang="en-US" smtClean="0"/>
              <a:t>‹#›</a:t>
            </a:fld>
            <a:endParaRPr lang="en-US"/>
          </a:p>
        </p:txBody>
      </p:sp>
    </p:spTree>
    <p:extLst>
      <p:ext uri="{BB962C8B-B14F-4D97-AF65-F5344CB8AC3E}">
        <p14:creationId xmlns:p14="http://schemas.microsoft.com/office/powerpoint/2010/main" val="2556455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5E6B53C-5635-5547-BAA0-EA5AE3A9675D}" type="datetime1">
              <a:rPr lang="sv-SE" smtClean="0"/>
              <a:t>2017-09-06</a:t>
            </a:fld>
            <a:endParaRPr lang="en-US"/>
          </a:p>
        </p:txBody>
      </p:sp>
      <p:sp>
        <p:nvSpPr>
          <p:cNvPr id="8" name="Footer Placeholder 7"/>
          <p:cNvSpPr>
            <a:spLocks noGrp="1"/>
          </p:cNvSpPr>
          <p:nvPr>
            <p:ph type="ftr" sz="quarter" idx="11"/>
          </p:nvPr>
        </p:nvSpPr>
        <p:spPr/>
        <p:txBody>
          <a:bodyPr/>
          <a:lstStyle/>
          <a:p>
            <a:r>
              <a:rPr lang="en-US" smtClean="0"/>
              <a:t>Livstock CRP PMC Sep 2017</a:t>
            </a:r>
            <a:endParaRPr lang="en-US"/>
          </a:p>
        </p:txBody>
      </p:sp>
      <p:sp>
        <p:nvSpPr>
          <p:cNvPr id="9" name="Slide Number Placeholder 8"/>
          <p:cNvSpPr>
            <a:spLocks noGrp="1"/>
          </p:cNvSpPr>
          <p:nvPr>
            <p:ph type="sldNum" sz="quarter" idx="12"/>
          </p:nvPr>
        </p:nvSpPr>
        <p:spPr/>
        <p:txBody>
          <a:bodyPr/>
          <a:lstStyle/>
          <a:p>
            <a:fld id="{0A165EE0-D776-4449-B3FC-F013A71619C3}" type="slidenum">
              <a:rPr lang="en-US" smtClean="0"/>
              <a:t>‹#›</a:t>
            </a:fld>
            <a:endParaRPr lang="en-US"/>
          </a:p>
        </p:txBody>
      </p:sp>
    </p:spTree>
    <p:extLst>
      <p:ext uri="{BB962C8B-B14F-4D97-AF65-F5344CB8AC3E}">
        <p14:creationId xmlns:p14="http://schemas.microsoft.com/office/powerpoint/2010/main" val="438474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6E5CA4B-9D7E-E347-B78B-7518A1AB8CDB}" type="datetime1">
              <a:rPr lang="sv-SE" smtClean="0"/>
              <a:t>2017-09-06</a:t>
            </a:fld>
            <a:endParaRPr lang="en-US"/>
          </a:p>
        </p:txBody>
      </p:sp>
      <p:sp>
        <p:nvSpPr>
          <p:cNvPr id="4" name="Footer Placeholder 3"/>
          <p:cNvSpPr>
            <a:spLocks noGrp="1"/>
          </p:cNvSpPr>
          <p:nvPr>
            <p:ph type="ftr" sz="quarter" idx="11"/>
          </p:nvPr>
        </p:nvSpPr>
        <p:spPr/>
        <p:txBody>
          <a:bodyPr/>
          <a:lstStyle/>
          <a:p>
            <a:r>
              <a:rPr lang="en-US" smtClean="0"/>
              <a:t>Livstock CRP PMC Sep 2017</a:t>
            </a:r>
            <a:endParaRPr lang="en-US"/>
          </a:p>
        </p:txBody>
      </p:sp>
      <p:sp>
        <p:nvSpPr>
          <p:cNvPr id="5" name="Slide Number Placeholder 4"/>
          <p:cNvSpPr>
            <a:spLocks noGrp="1"/>
          </p:cNvSpPr>
          <p:nvPr>
            <p:ph type="sldNum" sz="quarter" idx="12"/>
          </p:nvPr>
        </p:nvSpPr>
        <p:spPr/>
        <p:txBody>
          <a:bodyPr/>
          <a:lstStyle/>
          <a:p>
            <a:fld id="{0A165EE0-D776-4449-B3FC-F013A71619C3}" type="slidenum">
              <a:rPr lang="en-US" smtClean="0"/>
              <a:t>‹#›</a:t>
            </a:fld>
            <a:endParaRPr lang="en-US"/>
          </a:p>
        </p:txBody>
      </p:sp>
    </p:spTree>
    <p:extLst>
      <p:ext uri="{BB962C8B-B14F-4D97-AF65-F5344CB8AC3E}">
        <p14:creationId xmlns:p14="http://schemas.microsoft.com/office/powerpoint/2010/main" val="1021188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08DDC8-3730-FF42-86E7-85B33A9A6AC6}" type="datetime1">
              <a:rPr lang="sv-SE" smtClean="0"/>
              <a:t>2017-09-06</a:t>
            </a:fld>
            <a:endParaRPr lang="en-US"/>
          </a:p>
        </p:txBody>
      </p:sp>
      <p:sp>
        <p:nvSpPr>
          <p:cNvPr id="3" name="Footer Placeholder 2"/>
          <p:cNvSpPr>
            <a:spLocks noGrp="1"/>
          </p:cNvSpPr>
          <p:nvPr>
            <p:ph type="ftr" sz="quarter" idx="11"/>
          </p:nvPr>
        </p:nvSpPr>
        <p:spPr/>
        <p:txBody>
          <a:bodyPr/>
          <a:lstStyle/>
          <a:p>
            <a:r>
              <a:rPr lang="en-US" smtClean="0"/>
              <a:t>Livstock CRP PMC Sep 2017</a:t>
            </a:r>
            <a:endParaRPr lang="en-US"/>
          </a:p>
        </p:txBody>
      </p:sp>
      <p:sp>
        <p:nvSpPr>
          <p:cNvPr id="4" name="Slide Number Placeholder 3"/>
          <p:cNvSpPr>
            <a:spLocks noGrp="1"/>
          </p:cNvSpPr>
          <p:nvPr>
            <p:ph type="sldNum" sz="quarter" idx="12"/>
          </p:nvPr>
        </p:nvSpPr>
        <p:spPr/>
        <p:txBody>
          <a:bodyPr/>
          <a:lstStyle/>
          <a:p>
            <a:fld id="{0A165EE0-D776-4449-B3FC-F013A71619C3}" type="slidenum">
              <a:rPr lang="en-US" smtClean="0"/>
              <a:t>‹#›</a:t>
            </a:fld>
            <a:endParaRPr lang="en-US"/>
          </a:p>
        </p:txBody>
      </p:sp>
    </p:spTree>
    <p:extLst>
      <p:ext uri="{BB962C8B-B14F-4D97-AF65-F5344CB8AC3E}">
        <p14:creationId xmlns:p14="http://schemas.microsoft.com/office/powerpoint/2010/main" val="3608667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47D849-A047-A047-A814-65E8FD7DE699}" type="datetime1">
              <a:rPr lang="sv-SE" smtClean="0"/>
              <a:t>2017-09-06</a:t>
            </a:fld>
            <a:endParaRPr lang="en-US"/>
          </a:p>
        </p:txBody>
      </p:sp>
      <p:sp>
        <p:nvSpPr>
          <p:cNvPr id="6" name="Footer Placeholder 5"/>
          <p:cNvSpPr>
            <a:spLocks noGrp="1"/>
          </p:cNvSpPr>
          <p:nvPr>
            <p:ph type="ftr" sz="quarter" idx="11"/>
          </p:nvPr>
        </p:nvSpPr>
        <p:spPr/>
        <p:txBody>
          <a:bodyPr/>
          <a:lstStyle/>
          <a:p>
            <a:r>
              <a:rPr lang="en-US" smtClean="0"/>
              <a:t>Livstock CRP PMC Sep 2017</a:t>
            </a:r>
            <a:endParaRPr lang="en-US"/>
          </a:p>
        </p:txBody>
      </p:sp>
      <p:sp>
        <p:nvSpPr>
          <p:cNvPr id="7" name="Slide Number Placeholder 6"/>
          <p:cNvSpPr>
            <a:spLocks noGrp="1"/>
          </p:cNvSpPr>
          <p:nvPr>
            <p:ph type="sldNum" sz="quarter" idx="12"/>
          </p:nvPr>
        </p:nvSpPr>
        <p:spPr/>
        <p:txBody>
          <a:bodyPr/>
          <a:lstStyle/>
          <a:p>
            <a:fld id="{0A165EE0-D776-4449-B3FC-F013A71619C3}" type="slidenum">
              <a:rPr lang="en-US" smtClean="0"/>
              <a:t>‹#›</a:t>
            </a:fld>
            <a:endParaRPr lang="en-US"/>
          </a:p>
        </p:txBody>
      </p:sp>
    </p:spTree>
    <p:extLst>
      <p:ext uri="{BB962C8B-B14F-4D97-AF65-F5344CB8AC3E}">
        <p14:creationId xmlns:p14="http://schemas.microsoft.com/office/powerpoint/2010/main" val="2368991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2D852B-1E9F-4042-B622-3BD886E24DDF}" type="datetime1">
              <a:rPr lang="sv-SE" smtClean="0"/>
              <a:t>2017-09-06</a:t>
            </a:fld>
            <a:endParaRPr lang="en-US"/>
          </a:p>
        </p:txBody>
      </p:sp>
      <p:sp>
        <p:nvSpPr>
          <p:cNvPr id="6" name="Footer Placeholder 5"/>
          <p:cNvSpPr>
            <a:spLocks noGrp="1"/>
          </p:cNvSpPr>
          <p:nvPr>
            <p:ph type="ftr" sz="quarter" idx="11"/>
          </p:nvPr>
        </p:nvSpPr>
        <p:spPr/>
        <p:txBody>
          <a:bodyPr/>
          <a:lstStyle/>
          <a:p>
            <a:r>
              <a:rPr lang="en-US" smtClean="0"/>
              <a:t>Livstock CRP PMC Sep 2017</a:t>
            </a:r>
            <a:endParaRPr lang="en-US"/>
          </a:p>
        </p:txBody>
      </p:sp>
      <p:sp>
        <p:nvSpPr>
          <p:cNvPr id="7" name="Slide Number Placeholder 6"/>
          <p:cNvSpPr>
            <a:spLocks noGrp="1"/>
          </p:cNvSpPr>
          <p:nvPr>
            <p:ph type="sldNum" sz="quarter" idx="12"/>
          </p:nvPr>
        </p:nvSpPr>
        <p:spPr/>
        <p:txBody>
          <a:bodyPr/>
          <a:lstStyle/>
          <a:p>
            <a:fld id="{0A165EE0-D776-4449-B3FC-F013A71619C3}" type="slidenum">
              <a:rPr lang="en-US" smtClean="0"/>
              <a:t>‹#›</a:t>
            </a:fld>
            <a:endParaRPr lang="en-US"/>
          </a:p>
        </p:txBody>
      </p:sp>
    </p:spTree>
    <p:extLst>
      <p:ext uri="{BB962C8B-B14F-4D97-AF65-F5344CB8AC3E}">
        <p14:creationId xmlns:p14="http://schemas.microsoft.com/office/powerpoint/2010/main" val="122662892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A40994-5628-3641-80BE-AC90587D924B}" type="datetime1">
              <a:rPr lang="sv-SE" smtClean="0"/>
              <a:t>2017-09-06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Livstock CRP PMC Sep 2017</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165EE0-D776-4449-B3FC-F013A71619C3}" type="slidenum">
              <a:rPr lang="en-US" smtClean="0"/>
              <a:t>‹#›</a:t>
            </a:fld>
            <a:endParaRPr lang="en-US"/>
          </a:p>
        </p:txBody>
      </p:sp>
    </p:spTree>
    <p:extLst>
      <p:ext uri="{BB962C8B-B14F-4D97-AF65-F5344CB8AC3E}">
        <p14:creationId xmlns:p14="http://schemas.microsoft.com/office/powerpoint/2010/main" val="36194468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2800" dirty="0" smtClean="0"/>
              <a:t>SIP/POWB 2018 elaborations</a:t>
            </a:r>
            <a:br>
              <a:rPr lang="en-US" sz="2800" dirty="0" smtClean="0"/>
            </a:br>
            <a:r>
              <a:rPr lang="en-US" sz="2800" dirty="0" smtClean="0"/>
              <a:t/>
            </a:r>
            <a:br>
              <a:rPr lang="en-US" sz="2800" dirty="0" smtClean="0"/>
            </a:br>
            <a:r>
              <a:rPr lang="en-US" dirty="0" smtClean="0"/>
              <a:t>Animal Health Flagship</a:t>
            </a:r>
            <a:endParaRPr lang="en-US" dirty="0"/>
          </a:p>
        </p:txBody>
      </p:sp>
      <p:sp>
        <p:nvSpPr>
          <p:cNvPr id="3" name="Subtitle 2"/>
          <p:cNvSpPr>
            <a:spLocks noGrp="1"/>
          </p:cNvSpPr>
          <p:nvPr>
            <p:ph type="subTitle" idx="1"/>
          </p:nvPr>
        </p:nvSpPr>
        <p:spPr/>
        <p:txBody>
          <a:bodyPr/>
          <a:lstStyle/>
          <a:p>
            <a:endParaRPr lang="en-US" dirty="0" smtClean="0"/>
          </a:p>
          <a:p>
            <a:r>
              <a:rPr lang="en-US" dirty="0" smtClean="0"/>
              <a:t>Ulf Magnusson, SLU</a:t>
            </a:r>
            <a:endParaRPr lang="en-US" dirty="0"/>
          </a:p>
        </p:txBody>
      </p:sp>
      <p:sp>
        <p:nvSpPr>
          <p:cNvPr id="4" name="Footer Placeholder 3"/>
          <p:cNvSpPr>
            <a:spLocks noGrp="1"/>
          </p:cNvSpPr>
          <p:nvPr>
            <p:ph type="ftr" sz="quarter" idx="11"/>
          </p:nvPr>
        </p:nvSpPr>
        <p:spPr/>
        <p:txBody>
          <a:bodyPr/>
          <a:lstStyle/>
          <a:p>
            <a:r>
              <a:rPr lang="en-US" smtClean="0"/>
              <a:t>Livstock CRP PMC Sep 2017</a:t>
            </a:r>
            <a:endParaRPr lang="en-US"/>
          </a:p>
        </p:txBody>
      </p:sp>
    </p:spTree>
    <p:extLst>
      <p:ext uri="{BB962C8B-B14F-4D97-AF65-F5344CB8AC3E}">
        <p14:creationId xmlns:p14="http://schemas.microsoft.com/office/powerpoint/2010/main" val="2892556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a:t>
            </a:r>
            <a:r>
              <a:rPr lang="en-US" dirty="0" smtClean="0"/>
              <a:t>nnual </a:t>
            </a:r>
            <a:r>
              <a:rPr lang="en-US" dirty="0"/>
              <a:t>outputs/activities proposed for </a:t>
            </a:r>
            <a:r>
              <a:rPr lang="en-US" dirty="0" smtClean="0"/>
              <a:t>2018 at 60 % and 100% funding </a:t>
            </a:r>
            <a:r>
              <a:rPr lang="mr-IN" dirty="0" smtClean="0"/>
              <a:t>–</a:t>
            </a:r>
            <a:r>
              <a:rPr lang="en-US" dirty="0" smtClean="0"/>
              <a:t> Cluster 1</a:t>
            </a:r>
            <a:endParaRPr lang="en-US" dirty="0"/>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endParaRPr lang="en-US" dirty="0" smtClean="0"/>
          </a:p>
          <a:p>
            <a:pPr marL="0" indent="0">
              <a:buNone/>
            </a:pPr>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US" smtClean="0"/>
              <a:t>Livstock CRP PMC Sep 2017</a:t>
            </a:r>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786211380"/>
              </p:ext>
            </p:extLst>
          </p:nvPr>
        </p:nvGraphicFramePr>
        <p:xfrm>
          <a:off x="838200" y="2116257"/>
          <a:ext cx="9893507" cy="3770073"/>
        </p:xfrm>
        <a:graphic>
          <a:graphicData uri="http://schemas.openxmlformats.org/drawingml/2006/table">
            <a:tbl>
              <a:tblPr firstRow="1" firstCol="1" bandRow="1">
                <a:tableStyleId>{93296810-A885-4BE3-A3E7-6D5BEEA58F35}</a:tableStyleId>
              </a:tblPr>
              <a:tblGrid>
                <a:gridCol w="6413722"/>
                <a:gridCol w="3479785"/>
              </a:tblGrid>
              <a:tr h="628346">
                <a:tc>
                  <a:txBody>
                    <a:bodyPr/>
                    <a:lstStyle/>
                    <a:p>
                      <a:pPr algn="ctr">
                        <a:spcAft>
                          <a:spcPts val="0"/>
                        </a:spcAft>
                      </a:pPr>
                      <a:r>
                        <a:rPr lang="en-GB" sz="1400" dirty="0">
                          <a:effectLst/>
                        </a:rPr>
                        <a:t>DELIVERABLES 2018</a:t>
                      </a:r>
                      <a:endParaRPr lang="en-GB" sz="1200" dirty="0">
                        <a:effectLst/>
                      </a:endParaRPr>
                    </a:p>
                    <a:p>
                      <a:pPr algn="ctr">
                        <a:spcAft>
                          <a:spcPts val="0"/>
                        </a:spcAft>
                      </a:pPr>
                      <a:r>
                        <a:rPr lang="en-GB" sz="1400" dirty="0">
                          <a:solidFill>
                            <a:schemeClr val="tx1"/>
                          </a:solidFill>
                          <a:effectLst/>
                          <a:highlight>
                            <a:srgbClr val="FFFF00"/>
                          </a:highlight>
                        </a:rPr>
                        <a:t>60%</a:t>
                      </a:r>
                      <a:endParaRPr lang="en-GB" sz="1200" dirty="0">
                        <a:solidFill>
                          <a:schemeClr val="tx1"/>
                        </a:solidFill>
                        <a:effectLst/>
                        <a:latin typeface="Calibri" charset="0"/>
                        <a:ea typeface="Calibri" charset="0"/>
                        <a:cs typeface="Times New Roman" charset="0"/>
                      </a:endParaRPr>
                    </a:p>
                  </a:txBody>
                  <a:tcPr marL="68580" marR="68580" marT="0" marB="0" anchor="ctr"/>
                </a:tc>
                <a:tc>
                  <a:txBody>
                    <a:bodyPr/>
                    <a:lstStyle/>
                    <a:p>
                      <a:pPr algn="ctr">
                        <a:spcAft>
                          <a:spcPts val="0"/>
                        </a:spcAft>
                      </a:pPr>
                      <a:r>
                        <a:rPr lang="en-GB" sz="1400" dirty="0">
                          <a:effectLst/>
                        </a:rPr>
                        <a:t>Comments </a:t>
                      </a:r>
                      <a:r>
                        <a:rPr lang="en-GB" sz="1400" dirty="0" smtClean="0">
                          <a:effectLst/>
                        </a:rPr>
                        <a:t>re 60% funding</a:t>
                      </a:r>
                      <a:endParaRPr lang="en-GB" sz="1200" dirty="0">
                        <a:effectLst/>
                        <a:latin typeface="Calibri" charset="0"/>
                        <a:ea typeface="Calibri" charset="0"/>
                        <a:cs typeface="Times New Roman" charset="0"/>
                      </a:endParaRPr>
                    </a:p>
                  </a:txBody>
                  <a:tcPr marL="68580" marR="68580" marT="0" marB="0" anchor="ctr"/>
                </a:tc>
              </a:tr>
              <a:tr h="942518">
                <a:tc>
                  <a:txBody>
                    <a:bodyPr/>
                    <a:lstStyle/>
                    <a:p>
                      <a:pPr>
                        <a:spcAft>
                          <a:spcPts val="0"/>
                        </a:spcAft>
                      </a:pPr>
                      <a:r>
                        <a:rPr lang="en-GB" sz="1600" dirty="0">
                          <a:effectLst/>
                        </a:rPr>
                        <a:t>Protocols to identify site-specific disease priorities, taking gender into account; for analytical framework set of guidelines for data collection and analysis, published as a report, concept note for global assessment</a:t>
                      </a:r>
                      <a:endParaRPr lang="en-GB" sz="1600" dirty="0">
                        <a:effectLst/>
                        <a:latin typeface="Calibri" charset="0"/>
                        <a:ea typeface="Calibri" charset="0"/>
                        <a:cs typeface="Times New Roman" charset="0"/>
                      </a:endParaRPr>
                    </a:p>
                  </a:txBody>
                  <a:tcPr marL="68580" marR="68580" marT="0" marB="0" anchor="ctr"/>
                </a:tc>
                <a:tc>
                  <a:txBody>
                    <a:bodyPr/>
                    <a:lstStyle/>
                    <a:p>
                      <a:pPr>
                        <a:spcAft>
                          <a:spcPts val="0"/>
                        </a:spcAft>
                      </a:pPr>
                      <a:r>
                        <a:rPr lang="en-GB" sz="1600">
                          <a:effectLst/>
                        </a:rPr>
                        <a:t>No deliverables for 2018</a:t>
                      </a:r>
                      <a:endParaRPr lang="en-GB" sz="1600">
                        <a:effectLst/>
                        <a:latin typeface="Calibri" charset="0"/>
                        <a:ea typeface="Calibri" charset="0"/>
                        <a:cs typeface="Times New Roman" charset="0"/>
                      </a:endParaRPr>
                    </a:p>
                  </a:txBody>
                  <a:tcPr marL="68580" marR="68580" marT="0" marB="0" anchor="ctr"/>
                </a:tc>
              </a:tr>
              <a:tr h="942518">
                <a:tc>
                  <a:txBody>
                    <a:bodyPr/>
                    <a:lstStyle/>
                    <a:p>
                      <a:pPr>
                        <a:spcAft>
                          <a:spcPts val="0"/>
                        </a:spcAft>
                      </a:pPr>
                      <a:r>
                        <a:rPr lang="en-GB" sz="1600" dirty="0">
                          <a:solidFill>
                            <a:schemeClr val="tx1"/>
                          </a:solidFill>
                          <a:effectLst/>
                          <a:highlight>
                            <a:srgbClr val="FFFF00"/>
                          </a:highlight>
                        </a:rPr>
                        <a:t>Multi-pathogen prevalence </a:t>
                      </a:r>
                      <a:r>
                        <a:rPr lang="en-GB" sz="1600" dirty="0" smtClean="0">
                          <a:solidFill>
                            <a:schemeClr val="tx1"/>
                          </a:solidFill>
                          <a:effectLst/>
                          <a:highlight>
                            <a:srgbClr val="FFFF00"/>
                          </a:highlight>
                        </a:rPr>
                        <a:t>studies </a:t>
                      </a:r>
                      <a:r>
                        <a:rPr lang="en-GB" sz="1600" dirty="0">
                          <a:solidFill>
                            <a:schemeClr val="tx1"/>
                          </a:solidFill>
                          <a:effectLst/>
                          <a:highlight>
                            <a:srgbClr val="FFFF00"/>
                          </a:highlight>
                        </a:rPr>
                        <a:t>(baseline for </a:t>
                      </a:r>
                      <a:r>
                        <a:rPr lang="en-GB" sz="1600" dirty="0" smtClean="0">
                          <a:solidFill>
                            <a:schemeClr val="tx1"/>
                          </a:solidFill>
                          <a:effectLst/>
                          <a:highlight>
                            <a:srgbClr val="FFFF00"/>
                          </a:highlight>
                        </a:rPr>
                        <a:t>(Tanzania or) </a:t>
                      </a:r>
                      <a:r>
                        <a:rPr lang="en-GB" sz="1600" dirty="0">
                          <a:solidFill>
                            <a:schemeClr val="tx1"/>
                          </a:solidFill>
                          <a:effectLst/>
                          <a:highlight>
                            <a:srgbClr val="FFFF00"/>
                          </a:highlight>
                        </a:rPr>
                        <a:t>Vietnam and Ethiopia), follow-up in Uganda, study reports on gendered impact studies</a:t>
                      </a:r>
                      <a:endParaRPr lang="en-GB" sz="1600" dirty="0">
                        <a:solidFill>
                          <a:schemeClr val="tx1"/>
                        </a:solidFill>
                        <a:effectLst/>
                        <a:latin typeface="Calibri" charset="0"/>
                        <a:ea typeface="Calibri" charset="0"/>
                        <a:cs typeface="Times New Roman" charset="0"/>
                      </a:endParaRPr>
                    </a:p>
                  </a:txBody>
                  <a:tcPr marL="68580" marR="68580" marT="0" marB="0" anchor="ctr"/>
                </a:tc>
                <a:tc>
                  <a:txBody>
                    <a:bodyPr/>
                    <a:lstStyle/>
                    <a:p>
                      <a:pPr>
                        <a:spcAft>
                          <a:spcPts val="0"/>
                        </a:spcAft>
                      </a:pPr>
                      <a:r>
                        <a:rPr lang="en-GB" sz="1600" dirty="0">
                          <a:effectLst/>
                        </a:rPr>
                        <a:t>For 2018 focus on Ethiopia and Uganda only, </a:t>
                      </a:r>
                      <a:endParaRPr lang="en-GB" sz="1600" dirty="0">
                        <a:effectLst/>
                        <a:latin typeface="Calibri" charset="0"/>
                        <a:ea typeface="Calibri" charset="0"/>
                        <a:cs typeface="Times New Roman" charset="0"/>
                      </a:endParaRPr>
                    </a:p>
                  </a:txBody>
                  <a:tcPr marL="68580" marR="68580" marT="0" marB="0" anchor="ctr"/>
                </a:tc>
              </a:tr>
              <a:tr h="1256691">
                <a:tc>
                  <a:txBody>
                    <a:bodyPr/>
                    <a:lstStyle/>
                    <a:p>
                      <a:pPr>
                        <a:spcAft>
                          <a:spcPts val="0"/>
                        </a:spcAft>
                      </a:pPr>
                      <a:r>
                        <a:rPr lang="en-GB" sz="1600" dirty="0">
                          <a:effectLst/>
                        </a:rPr>
                        <a:t>Distribution maps of target species by systems, model outline</a:t>
                      </a:r>
                      <a:br>
                        <a:rPr lang="en-GB" sz="1600" dirty="0">
                          <a:effectLst/>
                        </a:rPr>
                      </a:br>
                      <a:r>
                        <a:rPr lang="en-GB" sz="1600" dirty="0">
                          <a:effectLst/>
                        </a:rPr>
                        <a:t>risk assessments in CRP  countries, data collection tool developed, modelling approach defined</a:t>
                      </a:r>
                      <a:endParaRPr lang="en-GB" sz="1600" dirty="0">
                        <a:effectLst/>
                        <a:latin typeface="Calibri" charset="0"/>
                        <a:ea typeface="Calibri" charset="0"/>
                        <a:cs typeface="Times New Roman" charset="0"/>
                      </a:endParaRPr>
                    </a:p>
                  </a:txBody>
                  <a:tcPr marL="68580" marR="68580" marT="0" marB="0" anchor="ctr"/>
                </a:tc>
                <a:tc>
                  <a:txBody>
                    <a:bodyPr/>
                    <a:lstStyle/>
                    <a:p>
                      <a:pPr>
                        <a:spcAft>
                          <a:spcPts val="0"/>
                        </a:spcAft>
                      </a:pPr>
                      <a:r>
                        <a:rPr lang="en-GB" sz="1600" dirty="0">
                          <a:effectLst/>
                        </a:rPr>
                        <a:t>Most modelling work can be covered through LLAFS foresight work, for LH flagship focus on ticks in </a:t>
                      </a:r>
                      <a:r>
                        <a:rPr lang="en-GB" sz="1600" dirty="0" err="1">
                          <a:effectLst/>
                        </a:rPr>
                        <a:t>Tunisa</a:t>
                      </a:r>
                      <a:r>
                        <a:rPr lang="en-GB" sz="1600" dirty="0">
                          <a:effectLst/>
                        </a:rPr>
                        <a:t> and Kenya, keep PPR</a:t>
                      </a:r>
                      <a:endParaRPr lang="en-GB" sz="1600" dirty="0">
                        <a:effectLst/>
                        <a:latin typeface="Calibri" charset="0"/>
                        <a:ea typeface="Calibri" charset="0"/>
                        <a:cs typeface="Times New Roman" charset="0"/>
                      </a:endParaRPr>
                    </a:p>
                  </a:txBody>
                  <a:tcPr marL="68580" marR="68580" marT="0" marB="0" anchor="ctr"/>
                </a:tc>
              </a:tr>
            </a:tbl>
          </a:graphicData>
        </a:graphic>
      </p:graphicFrame>
    </p:spTree>
    <p:extLst>
      <p:ext uri="{BB962C8B-B14F-4D97-AF65-F5344CB8AC3E}">
        <p14:creationId xmlns:p14="http://schemas.microsoft.com/office/powerpoint/2010/main" val="4991629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a:t>
            </a:r>
            <a:r>
              <a:rPr lang="en-US" dirty="0" smtClean="0"/>
              <a:t>nnual </a:t>
            </a:r>
            <a:r>
              <a:rPr lang="en-US" dirty="0"/>
              <a:t>outputs/activities proposed for </a:t>
            </a:r>
            <a:r>
              <a:rPr lang="en-US" dirty="0" smtClean="0"/>
              <a:t>2018 at 60 % and 100% funding </a:t>
            </a:r>
            <a:r>
              <a:rPr lang="mr-IN" dirty="0" smtClean="0"/>
              <a:t>–</a:t>
            </a:r>
            <a:r>
              <a:rPr lang="en-US" dirty="0" smtClean="0"/>
              <a:t> Cluster 2</a:t>
            </a:r>
            <a:endParaRPr lang="en-US" dirty="0"/>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endParaRPr lang="en-US" dirty="0" smtClean="0"/>
          </a:p>
          <a:p>
            <a:pPr marL="0" indent="0">
              <a:buNone/>
            </a:pPr>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US" smtClean="0"/>
              <a:t>Livstock CRP PMC Sep 2017</a:t>
            </a:r>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751725231"/>
              </p:ext>
            </p:extLst>
          </p:nvPr>
        </p:nvGraphicFramePr>
        <p:xfrm>
          <a:off x="851941" y="1911870"/>
          <a:ext cx="9924738" cy="3840956"/>
        </p:xfrm>
        <a:graphic>
          <a:graphicData uri="http://schemas.openxmlformats.org/drawingml/2006/table">
            <a:tbl>
              <a:tblPr firstRow="1" firstCol="1" bandRow="1">
                <a:tableStyleId>{93296810-A885-4BE3-A3E7-6D5BEEA58F35}</a:tableStyleId>
              </a:tblPr>
              <a:tblGrid>
                <a:gridCol w="5981626"/>
                <a:gridCol w="3943112"/>
              </a:tblGrid>
              <a:tr h="761019">
                <a:tc>
                  <a:txBody>
                    <a:bodyPr/>
                    <a:lstStyle/>
                    <a:p>
                      <a:pPr algn="ctr">
                        <a:spcAft>
                          <a:spcPts val="0"/>
                        </a:spcAft>
                      </a:pPr>
                      <a:r>
                        <a:rPr lang="en-GB" sz="1600" dirty="0">
                          <a:effectLst/>
                        </a:rPr>
                        <a:t>DELIVERABLES 2018</a:t>
                      </a:r>
                    </a:p>
                    <a:p>
                      <a:pPr algn="ctr">
                        <a:spcAft>
                          <a:spcPts val="0"/>
                        </a:spcAft>
                      </a:pPr>
                      <a:r>
                        <a:rPr lang="en-GB" sz="1600" dirty="0">
                          <a:solidFill>
                            <a:schemeClr val="tx1"/>
                          </a:solidFill>
                          <a:effectLst/>
                          <a:highlight>
                            <a:srgbClr val="FFFF00"/>
                          </a:highlight>
                        </a:rPr>
                        <a:t>60%</a:t>
                      </a:r>
                      <a:endParaRPr lang="en-GB" sz="1600" dirty="0">
                        <a:solidFill>
                          <a:schemeClr val="tx1"/>
                        </a:solidFill>
                        <a:effectLst/>
                        <a:latin typeface="Times New Roman" charset="0"/>
                        <a:ea typeface="Calibri" charset="0"/>
                      </a:endParaRPr>
                    </a:p>
                  </a:txBody>
                  <a:tcPr marL="68580" marR="68580" marT="0" marB="0" anchor="ctr"/>
                </a:tc>
                <a:tc>
                  <a:txBody>
                    <a:bodyPr/>
                    <a:lstStyle/>
                    <a:p>
                      <a:pPr algn="ctr">
                        <a:spcAft>
                          <a:spcPts val="0"/>
                        </a:spcAft>
                      </a:pPr>
                      <a:r>
                        <a:rPr lang="en-GB" sz="1600" dirty="0">
                          <a:effectLst/>
                        </a:rPr>
                        <a:t>Comments </a:t>
                      </a:r>
                      <a:r>
                        <a:rPr lang="en-GB" sz="1600" dirty="0" smtClean="0">
                          <a:effectLst/>
                        </a:rPr>
                        <a:t>re 60% funding</a:t>
                      </a:r>
                      <a:endParaRPr lang="en-GB" sz="1600" dirty="0">
                        <a:effectLst/>
                        <a:latin typeface="Times New Roman" charset="0"/>
                        <a:ea typeface="Calibri" charset="0"/>
                      </a:endParaRPr>
                    </a:p>
                  </a:txBody>
                  <a:tcPr marL="68580" marR="68580" marT="0" marB="0" anchor="ctr"/>
                </a:tc>
              </a:tr>
              <a:tr h="1696555">
                <a:tc>
                  <a:txBody>
                    <a:bodyPr/>
                    <a:lstStyle/>
                    <a:p>
                      <a:pPr algn="l">
                        <a:spcAft>
                          <a:spcPts val="0"/>
                        </a:spcAft>
                      </a:pPr>
                      <a:r>
                        <a:rPr lang="en-GB" sz="1600" dirty="0">
                          <a:effectLst/>
                        </a:rPr>
                        <a:t>Robust and feasible tools to determine herd health packages in the Livestock CRP value chain established. Main biosecurity and reproductive management constraints and assessments of feed and genetic shortcomings and antimicrobial use in dairy </a:t>
                      </a:r>
                      <a:r>
                        <a:rPr lang="en-GB" sz="1600" dirty="0">
                          <a:solidFill>
                            <a:schemeClr val="tx1"/>
                          </a:solidFill>
                          <a:effectLst/>
                        </a:rPr>
                        <a:t>, </a:t>
                      </a:r>
                      <a:r>
                        <a:rPr lang="en-GB" sz="1600" dirty="0">
                          <a:solidFill>
                            <a:schemeClr val="tx1"/>
                          </a:solidFill>
                          <a:effectLst/>
                          <a:highlight>
                            <a:srgbClr val="FFFF00"/>
                          </a:highlight>
                        </a:rPr>
                        <a:t>pig and small ruminant</a:t>
                      </a:r>
                      <a:r>
                        <a:rPr lang="en-GB" sz="1600" dirty="0">
                          <a:solidFill>
                            <a:schemeClr val="tx1"/>
                          </a:solidFill>
                          <a:effectLst/>
                        </a:rPr>
                        <a:t> </a:t>
                      </a:r>
                      <a:r>
                        <a:rPr lang="en-GB" sz="1600" dirty="0">
                          <a:effectLst/>
                        </a:rPr>
                        <a:t> systems in </a:t>
                      </a:r>
                      <a:r>
                        <a:rPr lang="en-GB" sz="1600" dirty="0">
                          <a:solidFill>
                            <a:schemeClr val="tx1"/>
                          </a:solidFill>
                          <a:effectLst/>
                          <a:highlight>
                            <a:srgbClr val="FFFF00"/>
                          </a:highlight>
                        </a:rPr>
                        <a:t>Uganda,</a:t>
                      </a:r>
                      <a:r>
                        <a:rPr lang="en-GB" sz="1600" dirty="0">
                          <a:solidFill>
                            <a:schemeClr val="tx1"/>
                          </a:solidFill>
                          <a:effectLst/>
                        </a:rPr>
                        <a:t> </a:t>
                      </a:r>
                      <a:r>
                        <a:rPr lang="en-GB" sz="1600" dirty="0">
                          <a:effectLst/>
                        </a:rPr>
                        <a:t>Tanzania and </a:t>
                      </a:r>
                      <a:r>
                        <a:rPr lang="en-GB" sz="1600" dirty="0">
                          <a:solidFill>
                            <a:schemeClr val="tx1"/>
                          </a:solidFill>
                          <a:effectLst/>
                          <a:highlight>
                            <a:srgbClr val="FFFF00"/>
                          </a:highlight>
                        </a:rPr>
                        <a:t>Ethiopia</a:t>
                      </a:r>
                      <a:r>
                        <a:rPr lang="en-GB" sz="1600" dirty="0">
                          <a:effectLst/>
                        </a:rPr>
                        <a:t> identified.</a:t>
                      </a:r>
                      <a:endParaRPr lang="en-GB" sz="1600" dirty="0">
                        <a:effectLst/>
                        <a:latin typeface="Times New Roman" charset="0"/>
                        <a:ea typeface="Calibri" charset="0"/>
                      </a:endParaRPr>
                    </a:p>
                  </a:txBody>
                  <a:tcPr marL="68580" marR="68580" marT="0" marB="0" anchor="ctr"/>
                </a:tc>
                <a:tc>
                  <a:txBody>
                    <a:bodyPr/>
                    <a:lstStyle/>
                    <a:p>
                      <a:pPr algn="l">
                        <a:spcAft>
                          <a:spcPts val="0"/>
                        </a:spcAft>
                      </a:pPr>
                      <a:r>
                        <a:rPr lang="en-GB" sz="1600">
                          <a:effectLst/>
                        </a:rPr>
                        <a:t>For 2018, only in Uganda and Ethiopia - foresee technical and financial inputs from Feed and Forages and Genetics Flagships</a:t>
                      </a:r>
                      <a:endParaRPr lang="en-GB" sz="1600">
                        <a:effectLst/>
                        <a:latin typeface="Times New Roman" charset="0"/>
                        <a:ea typeface="Calibri" charset="0"/>
                      </a:endParaRPr>
                    </a:p>
                  </a:txBody>
                  <a:tcPr marL="68580" marR="68580" marT="0" marB="0" anchor="ctr"/>
                </a:tc>
              </a:tr>
              <a:tr h="1383382">
                <a:tc>
                  <a:txBody>
                    <a:bodyPr/>
                    <a:lstStyle/>
                    <a:p>
                      <a:pPr algn="l">
                        <a:spcAft>
                          <a:spcPts val="0"/>
                        </a:spcAft>
                      </a:pPr>
                      <a:r>
                        <a:rPr lang="en-GB" sz="1600">
                          <a:effectLst/>
                        </a:rPr>
                        <a:t>Protocols to assess availability, use and KAP of antimicrobials developed. KAP survey reports, publications. Protocols for monitoring AMR stablished and pilot studies completed in some value chain. Engage with A4NH in workshops.</a:t>
                      </a:r>
                      <a:endParaRPr lang="en-GB" sz="1600">
                        <a:effectLst/>
                        <a:latin typeface="Times New Roman" charset="0"/>
                        <a:ea typeface="Calibri" charset="0"/>
                      </a:endParaRPr>
                    </a:p>
                  </a:txBody>
                  <a:tcPr marL="68580" marR="68580" marT="0" marB="0" anchor="ctr"/>
                </a:tc>
                <a:tc>
                  <a:txBody>
                    <a:bodyPr/>
                    <a:lstStyle/>
                    <a:p>
                      <a:pPr algn="l">
                        <a:spcAft>
                          <a:spcPts val="0"/>
                        </a:spcAft>
                      </a:pPr>
                      <a:r>
                        <a:rPr lang="en-GB" sz="1600" dirty="0">
                          <a:effectLst/>
                        </a:rPr>
                        <a:t>This will be conducted in </a:t>
                      </a:r>
                      <a:r>
                        <a:rPr lang="en-GB" sz="1600" dirty="0">
                          <a:effectLst/>
                          <a:highlight>
                            <a:srgbClr val="FFFF00"/>
                          </a:highlight>
                        </a:rPr>
                        <a:t>Ethiopia and Vietnam only.</a:t>
                      </a:r>
                      <a:r>
                        <a:rPr lang="en-GB" sz="1600" dirty="0">
                          <a:effectLst/>
                        </a:rPr>
                        <a:t> </a:t>
                      </a:r>
                      <a:endParaRPr lang="en-GB" sz="1600" dirty="0">
                        <a:effectLst/>
                        <a:latin typeface="Times New Roman" charset="0"/>
                        <a:ea typeface="Calibri" charset="0"/>
                      </a:endParaRPr>
                    </a:p>
                  </a:txBody>
                  <a:tcPr marL="68580" marR="68580" marT="0" marB="0" anchor="ctr"/>
                </a:tc>
              </a:tr>
            </a:tbl>
          </a:graphicData>
        </a:graphic>
      </p:graphicFrame>
    </p:spTree>
    <p:extLst>
      <p:ext uri="{BB962C8B-B14F-4D97-AF65-F5344CB8AC3E}">
        <p14:creationId xmlns:p14="http://schemas.microsoft.com/office/powerpoint/2010/main" val="17847809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a:t>
            </a:r>
            <a:r>
              <a:rPr lang="en-US" dirty="0" smtClean="0"/>
              <a:t>nnual </a:t>
            </a:r>
            <a:r>
              <a:rPr lang="en-US" dirty="0"/>
              <a:t>outputs/activities proposed for </a:t>
            </a:r>
            <a:r>
              <a:rPr lang="en-US" dirty="0" smtClean="0"/>
              <a:t>2018 at 60 % and 100% funding </a:t>
            </a:r>
            <a:r>
              <a:rPr lang="mr-IN" dirty="0" smtClean="0"/>
              <a:t>–</a:t>
            </a:r>
            <a:r>
              <a:rPr lang="en-US" dirty="0" smtClean="0"/>
              <a:t> Cluster 3</a:t>
            </a:r>
            <a:endParaRPr lang="en-US" dirty="0"/>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endParaRPr lang="en-US" dirty="0" smtClean="0"/>
          </a:p>
          <a:p>
            <a:pPr marL="0" indent="0">
              <a:buNone/>
            </a:pPr>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US" smtClean="0"/>
              <a:t>Livstock CRP PMC Sep 2017</a:t>
            </a:r>
            <a:endParaRPr lang="en-US"/>
          </a:p>
        </p:txBody>
      </p:sp>
      <p:graphicFrame>
        <p:nvGraphicFramePr>
          <p:cNvPr id="5" name="Table 4"/>
          <p:cNvGraphicFramePr>
            <a:graphicFrameLocks noGrp="1"/>
          </p:cNvGraphicFramePr>
          <p:nvPr>
            <p:extLst>
              <p:ext uri="{D42A27DB-BD31-4B8C-83A1-F6EECF244321}">
                <p14:modId xmlns:p14="http://schemas.microsoft.com/office/powerpoint/2010/main" val="926873722"/>
              </p:ext>
            </p:extLst>
          </p:nvPr>
        </p:nvGraphicFramePr>
        <p:xfrm>
          <a:off x="989351" y="1791448"/>
          <a:ext cx="10043410" cy="4387793"/>
        </p:xfrm>
        <a:graphic>
          <a:graphicData uri="http://schemas.openxmlformats.org/drawingml/2006/table">
            <a:tbl>
              <a:tblPr firstRow="1" firstCol="1" bandRow="1">
                <a:tableStyleId>{93296810-A885-4BE3-A3E7-6D5BEEA58F35}</a:tableStyleId>
              </a:tblPr>
              <a:tblGrid>
                <a:gridCol w="6685613"/>
                <a:gridCol w="3357797"/>
              </a:tblGrid>
              <a:tr h="478566">
                <a:tc>
                  <a:txBody>
                    <a:bodyPr/>
                    <a:lstStyle/>
                    <a:p>
                      <a:pPr algn="ctr">
                        <a:spcAft>
                          <a:spcPts val="0"/>
                        </a:spcAft>
                      </a:pPr>
                      <a:r>
                        <a:rPr lang="en-GB" sz="1600" dirty="0">
                          <a:effectLst/>
                        </a:rPr>
                        <a:t>Deliverables 2018</a:t>
                      </a:r>
                      <a:endParaRPr lang="en-GB" sz="1200" dirty="0">
                        <a:effectLst/>
                      </a:endParaRPr>
                    </a:p>
                    <a:p>
                      <a:pPr algn="ctr">
                        <a:spcAft>
                          <a:spcPts val="0"/>
                        </a:spcAft>
                      </a:pPr>
                      <a:r>
                        <a:rPr lang="en-GB" sz="1600" dirty="0">
                          <a:solidFill>
                            <a:schemeClr val="tx1"/>
                          </a:solidFill>
                          <a:effectLst/>
                          <a:highlight>
                            <a:srgbClr val="FFFF00"/>
                          </a:highlight>
                        </a:rPr>
                        <a:t>(60 %)</a:t>
                      </a:r>
                      <a:endParaRPr lang="en-GB" sz="1200" dirty="0">
                        <a:solidFill>
                          <a:schemeClr val="tx1"/>
                        </a:solidFill>
                        <a:effectLst/>
                        <a:latin typeface="Times New Roman" charset="0"/>
                        <a:ea typeface="Calibri" charset="0"/>
                      </a:endParaRPr>
                    </a:p>
                  </a:txBody>
                  <a:tcPr marL="67298" marR="67298" marT="0" marB="0" anchor="ctr"/>
                </a:tc>
                <a:tc>
                  <a:txBody>
                    <a:bodyPr/>
                    <a:lstStyle/>
                    <a:p>
                      <a:pPr algn="ctr">
                        <a:spcAft>
                          <a:spcPts val="0"/>
                        </a:spcAft>
                      </a:pPr>
                      <a:r>
                        <a:rPr lang="en-GB" sz="1600" dirty="0" smtClean="0">
                          <a:effectLst/>
                        </a:rPr>
                        <a:t>Comments re 60% funding</a:t>
                      </a:r>
                      <a:endParaRPr lang="en-GB" sz="1200" dirty="0">
                        <a:effectLst/>
                        <a:latin typeface="Times New Roman" charset="0"/>
                        <a:ea typeface="Calibri" charset="0"/>
                      </a:endParaRPr>
                    </a:p>
                  </a:txBody>
                  <a:tcPr marL="67298" marR="67298" marT="0" marB="0" anchor="ctr"/>
                </a:tc>
              </a:tr>
              <a:tr h="478566">
                <a:tc>
                  <a:txBody>
                    <a:bodyPr/>
                    <a:lstStyle/>
                    <a:p>
                      <a:pPr>
                        <a:spcAft>
                          <a:spcPts val="0"/>
                        </a:spcAft>
                      </a:pPr>
                      <a:r>
                        <a:rPr lang="en-GB" sz="1600" dirty="0">
                          <a:solidFill>
                            <a:schemeClr val="tx1"/>
                          </a:solidFill>
                          <a:effectLst/>
                        </a:rPr>
                        <a:t>Second generation lateral flow test and or ELISA for CBPP - agreement/s with private sector partners</a:t>
                      </a:r>
                      <a:endParaRPr lang="en-GB" sz="1200" dirty="0">
                        <a:solidFill>
                          <a:schemeClr val="tx1"/>
                        </a:solidFill>
                        <a:effectLst/>
                        <a:latin typeface="Times New Roman" charset="0"/>
                        <a:ea typeface="Calibri" charset="0"/>
                      </a:endParaRPr>
                    </a:p>
                  </a:txBody>
                  <a:tcPr marL="67298" marR="67298" marT="0" marB="0" anchor="ctr">
                    <a:solidFill>
                      <a:srgbClr val="FFFF00"/>
                    </a:solidFill>
                  </a:tcPr>
                </a:tc>
                <a:tc>
                  <a:txBody>
                    <a:bodyPr/>
                    <a:lstStyle/>
                    <a:p>
                      <a:pPr>
                        <a:spcAft>
                          <a:spcPts val="0"/>
                        </a:spcAft>
                      </a:pPr>
                      <a:r>
                        <a:rPr lang="en-GB" sz="1600">
                          <a:effectLst/>
                        </a:rPr>
                        <a:t>Long term strategic, partly bilateral funded</a:t>
                      </a:r>
                      <a:endParaRPr lang="en-GB" sz="1200">
                        <a:effectLst/>
                        <a:latin typeface="Times New Roman" charset="0"/>
                        <a:ea typeface="Calibri" charset="0"/>
                      </a:endParaRPr>
                    </a:p>
                  </a:txBody>
                  <a:tcPr marL="67298" marR="67298" marT="0" marB="0" anchor="ctr"/>
                </a:tc>
              </a:tr>
              <a:tr h="478566">
                <a:tc>
                  <a:txBody>
                    <a:bodyPr/>
                    <a:lstStyle/>
                    <a:p>
                      <a:pPr>
                        <a:spcAft>
                          <a:spcPts val="0"/>
                        </a:spcAft>
                      </a:pPr>
                      <a:r>
                        <a:rPr lang="en-GB" sz="1600">
                          <a:effectLst/>
                        </a:rPr>
                        <a:t>Report/blog on performance of existing serological test on the sample collection.</a:t>
                      </a:r>
                      <a:endParaRPr lang="en-GB" sz="1200">
                        <a:effectLst/>
                        <a:latin typeface="Times New Roman" charset="0"/>
                        <a:ea typeface="Calibri" charset="0"/>
                      </a:endParaRPr>
                    </a:p>
                  </a:txBody>
                  <a:tcPr marL="67298" marR="67298" marT="0" marB="0" anchor="ctr"/>
                </a:tc>
                <a:tc>
                  <a:txBody>
                    <a:bodyPr/>
                    <a:lstStyle/>
                    <a:p>
                      <a:pPr>
                        <a:spcAft>
                          <a:spcPts val="0"/>
                        </a:spcAft>
                      </a:pPr>
                      <a:r>
                        <a:rPr lang="en-GB" sz="1600">
                          <a:effectLst/>
                        </a:rPr>
                        <a:t>No deliverables for 2018</a:t>
                      </a:r>
                      <a:endParaRPr lang="en-GB" sz="1200">
                        <a:effectLst/>
                        <a:latin typeface="Times New Roman" charset="0"/>
                        <a:ea typeface="Calibri" charset="0"/>
                      </a:endParaRPr>
                    </a:p>
                  </a:txBody>
                  <a:tcPr marL="67298" marR="67298" marT="0" marB="0" anchor="ctr"/>
                </a:tc>
              </a:tr>
              <a:tr h="1196415">
                <a:tc>
                  <a:txBody>
                    <a:bodyPr/>
                    <a:lstStyle/>
                    <a:p>
                      <a:pPr>
                        <a:spcAft>
                          <a:spcPts val="0"/>
                        </a:spcAft>
                      </a:pPr>
                      <a:r>
                        <a:rPr lang="en-GB" sz="1600" dirty="0">
                          <a:solidFill>
                            <a:schemeClr val="tx1"/>
                          </a:solidFill>
                          <a:effectLst/>
                        </a:rPr>
                        <a:t>Report/blog on ITM vaccine production at CTTBD and at ILRI.  Publications/blogs on candidate antigens:  immunogenicity and vaccine trials of p67C in particulate forms, sequence data of p67 specific antibodies, comparative </a:t>
                      </a:r>
                      <a:r>
                        <a:rPr lang="en-GB" sz="1600" dirty="0" err="1">
                          <a:solidFill>
                            <a:schemeClr val="tx1"/>
                          </a:solidFill>
                          <a:effectLst/>
                        </a:rPr>
                        <a:t>schizont</a:t>
                      </a:r>
                      <a:r>
                        <a:rPr lang="en-GB" sz="1600" dirty="0">
                          <a:solidFill>
                            <a:schemeClr val="tx1"/>
                          </a:solidFill>
                          <a:effectLst/>
                        </a:rPr>
                        <a:t> CTL data from vaccine trials.</a:t>
                      </a:r>
                      <a:endParaRPr lang="en-GB" sz="1200" dirty="0">
                        <a:solidFill>
                          <a:schemeClr val="tx1"/>
                        </a:solidFill>
                        <a:effectLst/>
                        <a:latin typeface="Times New Roman" charset="0"/>
                        <a:ea typeface="Calibri" charset="0"/>
                      </a:endParaRPr>
                    </a:p>
                  </a:txBody>
                  <a:tcPr marL="67298" marR="67298" marT="0" marB="0" anchor="ctr">
                    <a:solidFill>
                      <a:srgbClr val="FFFF00"/>
                    </a:solidFill>
                  </a:tcPr>
                </a:tc>
                <a:tc>
                  <a:txBody>
                    <a:bodyPr/>
                    <a:lstStyle/>
                    <a:p>
                      <a:pPr>
                        <a:spcAft>
                          <a:spcPts val="0"/>
                        </a:spcAft>
                      </a:pPr>
                      <a:r>
                        <a:rPr lang="en-GB" sz="1600">
                          <a:effectLst/>
                        </a:rPr>
                        <a:t>Long term investment</a:t>
                      </a:r>
                      <a:endParaRPr lang="en-GB" sz="1200">
                        <a:effectLst/>
                        <a:latin typeface="Times New Roman" charset="0"/>
                        <a:ea typeface="Calibri" charset="0"/>
                      </a:endParaRPr>
                    </a:p>
                  </a:txBody>
                  <a:tcPr marL="67298" marR="67298" marT="0" marB="0" anchor="ctr"/>
                </a:tc>
              </a:tr>
              <a:tr h="472335">
                <a:tc>
                  <a:txBody>
                    <a:bodyPr/>
                    <a:lstStyle/>
                    <a:p>
                      <a:pPr>
                        <a:spcAft>
                          <a:spcPts val="0"/>
                        </a:spcAft>
                      </a:pPr>
                      <a:r>
                        <a:rPr lang="en-GB" sz="1600">
                          <a:effectLst/>
                        </a:rPr>
                        <a:t>CBPP attantuated vaccine - Publication on in vivo trial.</a:t>
                      </a:r>
                      <a:endParaRPr lang="en-GB" sz="1200">
                        <a:effectLst/>
                        <a:latin typeface="Times New Roman" charset="0"/>
                        <a:ea typeface="Calibri" charset="0"/>
                      </a:endParaRPr>
                    </a:p>
                  </a:txBody>
                  <a:tcPr marL="67298" marR="67298" marT="0" marB="0" anchor="ctr"/>
                </a:tc>
                <a:tc>
                  <a:txBody>
                    <a:bodyPr/>
                    <a:lstStyle/>
                    <a:p>
                      <a:pPr>
                        <a:spcAft>
                          <a:spcPts val="0"/>
                        </a:spcAft>
                      </a:pPr>
                      <a:r>
                        <a:rPr lang="en-GB" sz="1600">
                          <a:effectLst/>
                        </a:rPr>
                        <a:t>No deliverables for 2018</a:t>
                      </a:r>
                      <a:endParaRPr lang="en-GB" sz="1200">
                        <a:effectLst/>
                        <a:latin typeface="Times New Roman" charset="0"/>
                        <a:ea typeface="Calibri" charset="0"/>
                      </a:endParaRPr>
                    </a:p>
                  </a:txBody>
                  <a:tcPr marL="67298" marR="67298" marT="0" marB="0" anchor="ctr"/>
                </a:tc>
              </a:tr>
              <a:tr h="478566">
                <a:tc>
                  <a:txBody>
                    <a:bodyPr/>
                    <a:lstStyle/>
                    <a:p>
                      <a:pPr>
                        <a:spcAft>
                          <a:spcPts val="0"/>
                        </a:spcAft>
                      </a:pPr>
                      <a:r>
                        <a:rPr lang="en-GB" sz="1600">
                          <a:effectLst/>
                        </a:rPr>
                        <a:t>Collection of mutant CBPP -Publication on candidate vaccine strains.</a:t>
                      </a:r>
                      <a:endParaRPr lang="en-GB" sz="1200">
                        <a:effectLst/>
                        <a:latin typeface="Times New Roman" charset="0"/>
                        <a:ea typeface="Calibri" charset="0"/>
                      </a:endParaRPr>
                    </a:p>
                  </a:txBody>
                  <a:tcPr marL="67298" marR="67298" marT="0" marB="0" anchor="ctr"/>
                </a:tc>
                <a:tc>
                  <a:txBody>
                    <a:bodyPr/>
                    <a:lstStyle/>
                    <a:p>
                      <a:pPr>
                        <a:spcAft>
                          <a:spcPts val="0"/>
                        </a:spcAft>
                      </a:pPr>
                      <a:r>
                        <a:rPr lang="en-GB" sz="1600">
                          <a:effectLst/>
                        </a:rPr>
                        <a:t>No deliverables for 2018</a:t>
                      </a:r>
                      <a:endParaRPr lang="en-GB" sz="1200">
                        <a:effectLst/>
                        <a:latin typeface="Times New Roman" charset="0"/>
                        <a:ea typeface="Calibri" charset="0"/>
                      </a:endParaRPr>
                    </a:p>
                  </a:txBody>
                  <a:tcPr marL="67298" marR="67298" marT="0" marB="0" anchor="ctr"/>
                </a:tc>
              </a:tr>
              <a:tr h="289757">
                <a:tc>
                  <a:txBody>
                    <a:bodyPr/>
                    <a:lstStyle/>
                    <a:p>
                      <a:pPr>
                        <a:spcAft>
                          <a:spcPts val="0"/>
                        </a:spcAft>
                      </a:pPr>
                      <a:r>
                        <a:rPr lang="en-GB" sz="1600">
                          <a:effectLst/>
                        </a:rPr>
                        <a:t>Publication on PPR thermostable vaccine</a:t>
                      </a:r>
                      <a:endParaRPr lang="en-GB" sz="1200">
                        <a:effectLst/>
                        <a:latin typeface="Times New Roman" charset="0"/>
                        <a:ea typeface="Calibri" charset="0"/>
                      </a:endParaRPr>
                    </a:p>
                  </a:txBody>
                  <a:tcPr marL="67298" marR="67298" marT="0" marB="0" anchor="ctr"/>
                </a:tc>
                <a:tc>
                  <a:txBody>
                    <a:bodyPr/>
                    <a:lstStyle/>
                    <a:p>
                      <a:pPr>
                        <a:spcAft>
                          <a:spcPts val="0"/>
                        </a:spcAft>
                      </a:pPr>
                      <a:r>
                        <a:rPr lang="en-GB" sz="1600">
                          <a:effectLst/>
                        </a:rPr>
                        <a:t>No deliverables for 2018</a:t>
                      </a:r>
                      <a:endParaRPr lang="en-GB" sz="1200">
                        <a:effectLst/>
                        <a:latin typeface="Times New Roman" charset="0"/>
                        <a:ea typeface="Calibri" charset="0"/>
                      </a:endParaRPr>
                    </a:p>
                  </a:txBody>
                  <a:tcPr marL="67298" marR="67298" marT="0" marB="0" anchor="ctr"/>
                </a:tc>
              </a:tr>
              <a:tr h="478566">
                <a:tc>
                  <a:txBody>
                    <a:bodyPr/>
                    <a:lstStyle/>
                    <a:p>
                      <a:pPr>
                        <a:spcAft>
                          <a:spcPts val="0"/>
                        </a:spcAft>
                      </a:pPr>
                      <a:r>
                        <a:rPr lang="en-GB" sz="1600" dirty="0">
                          <a:solidFill>
                            <a:schemeClr val="tx1"/>
                          </a:solidFill>
                          <a:effectLst/>
                        </a:rPr>
                        <a:t>Report/blog on modified ASFV, proteomics data from virus particles and construction of a synthetic viral genome</a:t>
                      </a:r>
                      <a:endParaRPr lang="en-GB" sz="1200" dirty="0">
                        <a:solidFill>
                          <a:schemeClr val="tx1"/>
                        </a:solidFill>
                        <a:effectLst/>
                        <a:latin typeface="Times New Roman" charset="0"/>
                        <a:ea typeface="Calibri" charset="0"/>
                      </a:endParaRPr>
                    </a:p>
                  </a:txBody>
                  <a:tcPr marL="67298" marR="67298" marT="0" marB="0" anchor="ctr">
                    <a:solidFill>
                      <a:srgbClr val="FFFF00"/>
                    </a:solidFill>
                  </a:tcPr>
                </a:tc>
                <a:tc>
                  <a:txBody>
                    <a:bodyPr/>
                    <a:lstStyle/>
                    <a:p>
                      <a:pPr>
                        <a:spcAft>
                          <a:spcPts val="0"/>
                        </a:spcAft>
                      </a:pPr>
                      <a:r>
                        <a:rPr lang="en-GB" sz="1600" dirty="0">
                          <a:effectLst/>
                        </a:rPr>
                        <a:t>Long term strategic importance</a:t>
                      </a:r>
                      <a:endParaRPr lang="en-GB" sz="1200" dirty="0">
                        <a:effectLst/>
                        <a:latin typeface="Times New Roman" charset="0"/>
                        <a:ea typeface="Calibri" charset="0"/>
                      </a:endParaRPr>
                    </a:p>
                  </a:txBody>
                  <a:tcPr marL="67298" marR="67298" marT="0" marB="0" anchor="ctr"/>
                </a:tc>
              </a:tr>
            </a:tbl>
          </a:graphicData>
        </a:graphic>
      </p:graphicFrame>
    </p:spTree>
    <p:extLst>
      <p:ext uri="{BB962C8B-B14F-4D97-AF65-F5344CB8AC3E}">
        <p14:creationId xmlns:p14="http://schemas.microsoft.com/office/powerpoint/2010/main" val="7622823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a:t>
            </a:r>
            <a:r>
              <a:rPr lang="en-US" dirty="0" smtClean="0"/>
              <a:t>nnual </a:t>
            </a:r>
            <a:r>
              <a:rPr lang="en-US" dirty="0"/>
              <a:t>outputs/activities proposed for </a:t>
            </a:r>
            <a:r>
              <a:rPr lang="en-US" dirty="0" smtClean="0"/>
              <a:t>2018 at 60 % and 100% funding </a:t>
            </a:r>
            <a:r>
              <a:rPr lang="mr-IN" dirty="0" smtClean="0"/>
              <a:t>–</a:t>
            </a:r>
            <a:r>
              <a:rPr lang="en-US" dirty="0" smtClean="0"/>
              <a:t> Cluster4</a:t>
            </a:r>
            <a:endParaRPr lang="en-US" dirty="0"/>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endParaRPr lang="en-US" dirty="0" smtClean="0"/>
          </a:p>
          <a:p>
            <a:pPr marL="0" indent="0">
              <a:buNone/>
            </a:pPr>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US" smtClean="0"/>
              <a:t>Livstock CRP PMC Sep 2017</a:t>
            </a:r>
            <a:endParaRPr lang="en-US"/>
          </a:p>
        </p:txBody>
      </p:sp>
      <p:graphicFrame>
        <p:nvGraphicFramePr>
          <p:cNvPr id="5" name="Table 4"/>
          <p:cNvGraphicFramePr>
            <a:graphicFrameLocks noGrp="1"/>
          </p:cNvGraphicFramePr>
          <p:nvPr>
            <p:extLst>
              <p:ext uri="{D42A27DB-BD31-4B8C-83A1-F6EECF244321}">
                <p14:modId xmlns:p14="http://schemas.microsoft.com/office/powerpoint/2010/main" val="40809170"/>
              </p:ext>
            </p:extLst>
          </p:nvPr>
        </p:nvGraphicFramePr>
        <p:xfrm>
          <a:off x="838199" y="2113613"/>
          <a:ext cx="10254521" cy="3928641"/>
        </p:xfrm>
        <a:graphic>
          <a:graphicData uri="http://schemas.openxmlformats.org/drawingml/2006/table">
            <a:tbl>
              <a:tblPr firstRow="1" firstCol="1" bandRow="1">
                <a:tableStyleId>{93296810-A885-4BE3-A3E7-6D5BEEA58F35}</a:tableStyleId>
              </a:tblPr>
              <a:tblGrid>
                <a:gridCol w="6180386"/>
                <a:gridCol w="4074135"/>
              </a:tblGrid>
              <a:tr h="942944">
                <a:tc>
                  <a:txBody>
                    <a:bodyPr/>
                    <a:lstStyle/>
                    <a:p>
                      <a:pPr algn="ctr">
                        <a:spcAft>
                          <a:spcPts val="0"/>
                        </a:spcAft>
                      </a:pPr>
                      <a:r>
                        <a:rPr lang="en-GB" sz="1600" dirty="0">
                          <a:effectLst/>
                        </a:rPr>
                        <a:t>Deliverables 2018</a:t>
                      </a:r>
                    </a:p>
                    <a:p>
                      <a:pPr algn="ctr">
                        <a:spcAft>
                          <a:spcPts val="0"/>
                        </a:spcAft>
                      </a:pPr>
                      <a:r>
                        <a:rPr lang="en-GB" sz="1600" dirty="0">
                          <a:solidFill>
                            <a:schemeClr val="tx1"/>
                          </a:solidFill>
                          <a:effectLst/>
                          <a:highlight>
                            <a:srgbClr val="FFFF00"/>
                          </a:highlight>
                        </a:rPr>
                        <a:t>(60%)</a:t>
                      </a:r>
                      <a:endParaRPr lang="en-GB" sz="1600" dirty="0">
                        <a:solidFill>
                          <a:schemeClr val="tx1"/>
                        </a:solidFill>
                        <a:effectLst/>
                        <a:latin typeface="Times New Roman" charset="0"/>
                        <a:ea typeface="Calibri" charset="0"/>
                      </a:endParaRPr>
                    </a:p>
                  </a:txBody>
                  <a:tcPr marL="68580" marR="68580" marT="0" marB="0" anchor="ctr"/>
                </a:tc>
                <a:tc>
                  <a:txBody>
                    <a:bodyPr/>
                    <a:lstStyle/>
                    <a:p>
                      <a:pPr algn="ctr">
                        <a:spcAft>
                          <a:spcPts val="0"/>
                        </a:spcAft>
                      </a:pPr>
                      <a:r>
                        <a:rPr lang="en-GB" sz="1600">
                          <a:effectLst/>
                        </a:rPr>
                        <a:t>Comments re 60% funding</a:t>
                      </a:r>
                      <a:endParaRPr lang="en-GB" sz="1600">
                        <a:effectLst/>
                        <a:latin typeface="Times New Roman" charset="0"/>
                        <a:ea typeface="Calibri" charset="0"/>
                      </a:endParaRPr>
                    </a:p>
                  </a:txBody>
                  <a:tcPr marL="68580" marR="68580" marT="0" marB="0" anchor="ctr"/>
                </a:tc>
              </a:tr>
              <a:tr h="942944">
                <a:tc>
                  <a:txBody>
                    <a:bodyPr/>
                    <a:lstStyle/>
                    <a:p>
                      <a:pPr>
                        <a:spcAft>
                          <a:spcPts val="0"/>
                        </a:spcAft>
                      </a:pPr>
                      <a:r>
                        <a:rPr lang="en-GB" sz="1600" dirty="0">
                          <a:solidFill>
                            <a:schemeClr val="tx1"/>
                          </a:solidFill>
                          <a:effectLst/>
                        </a:rPr>
                        <a:t>Final reports published on available AH products with recommendations, policy briefs, testing of novel models and cap dev tools, training materials</a:t>
                      </a:r>
                      <a:endParaRPr lang="en-GB" sz="1600" dirty="0">
                        <a:solidFill>
                          <a:schemeClr val="tx1"/>
                        </a:solidFill>
                        <a:effectLst/>
                        <a:latin typeface="Times New Roman" charset="0"/>
                        <a:ea typeface="Calibri" charset="0"/>
                      </a:endParaRPr>
                    </a:p>
                  </a:txBody>
                  <a:tcPr marL="68580" marR="68580" marT="0" marB="0" anchor="ctr">
                    <a:solidFill>
                      <a:srgbClr val="FFFF00"/>
                    </a:solidFill>
                  </a:tcPr>
                </a:tc>
                <a:tc>
                  <a:txBody>
                    <a:bodyPr/>
                    <a:lstStyle/>
                    <a:p>
                      <a:pPr>
                        <a:spcAft>
                          <a:spcPts val="0"/>
                        </a:spcAft>
                      </a:pPr>
                      <a:r>
                        <a:rPr lang="en-GB" sz="1600">
                          <a:effectLst/>
                        </a:rPr>
                        <a:t>Reduced number of models being tested, testing of cap dev tools  and training materials taken away 2018</a:t>
                      </a:r>
                      <a:endParaRPr lang="en-GB" sz="1600">
                        <a:effectLst/>
                        <a:latin typeface="Times New Roman" charset="0"/>
                        <a:ea typeface="Calibri" charset="0"/>
                      </a:endParaRPr>
                    </a:p>
                  </a:txBody>
                  <a:tcPr marL="68580" marR="68580" marT="0" marB="0" anchor="ctr"/>
                </a:tc>
              </a:tr>
              <a:tr h="707209">
                <a:tc>
                  <a:txBody>
                    <a:bodyPr/>
                    <a:lstStyle/>
                    <a:p>
                      <a:pPr>
                        <a:spcAft>
                          <a:spcPts val="0"/>
                        </a:spcAft>
                      </a:pPr>
                      <a:r>
                        <a:rPr lang="en-GB" sz="1600" dirty="0">
                          <a:solidFill>
                            <a:schemeClr val="tx1"/>
                          </a:solidFill>
                          <a:effectLst/>
                        </a:rPr>
                        <a:t>ITM delivery: report on use of reduced dose straw, gender implications, review </a:t>
                      </a:r>
                      <a:r>
                        <a:rPr lang="en-GB" sz="1600" dirty="0" smtClean="0">
                          <a:solidFill>
                            <a:schemeClr val="tx1"/>
                          </a:solidFill>
                          <a:effectLst/>
                        </a:rPr>
                        <a:t>production </a:t>
                      </a:r>
                      <a:r>
                        <a:rPr lang="en-GB" sz="1600" dirty="0">
                          <a:solidFill>
                            <a:schemeClr val="tx1"/>
                          </a:solidFill>
                          <a:effectLst/>
                        </a:rPr>
                        <a:t>sites, role of buffaloes</a:t>
                      </a:r>
                      <a:endParaRPr lang="en-GB" sz="1600" dirty="0">
                        <a:solidFill>
                          <a:schemeClr val="tx1"/>
                        </a:solidFill>
                        <a:effectLst/>
                        <a:latin typeface="Times New Roman" charset="0"/>
                        <a:ea typeface="Calibri" charset="0"/>
                      </a:endParaRPr>
                    </a:p>
                  </a:txBody>
                  <a:tcPr marL="68580" marR="68580" marT="0" marB="0" anchor="ctr">
                    <a:solidFill>
                      <a:srgbClr val="FFFF00"/>
                    </a:solidFill>
                  </a:tcPr>
                </a:tc>
                <a:tc>
                  <a:txBody>
                    <a:bodyPr/>
                    <a:lstStyle/>
                    <a:p>
                      <a:pPr>
                        <a:spcAft>
                          <a:spcPts val="0"/>
                        </a:spcAft>
                      </a:pPr>
                      <a:r>
                        <a:rPr lang="en-GB" sz="1600">
                          <a:effectLst/>
                        </a:rPr>
                        <a:t>Gender implications to be handled by LLAFS and reduced focus on buffaloes</a:t>
                      </a:r>
                      <a:endParaRPr lang="en-GB" sz="1600">
                        <a:effectLst/>
                        <a:latin typeface="Times New Roman" charset="0"/>
                        <a:ea typeface="Calibri" charset="0"/>
                      </a:endParaRPr>
                    </a:p>
                  </a:txBody>
                  <a:tcPr marL="68580" marR="68580" marT="0" marB="0" anchor="ctr"/>
                </a:tc>
              </a:tr>
              <a:tr h="376392">
                <a:tc>
                  <a:txBody>
                    <a:bodyPr/>
                    <a:lstStyle/>
                    <a:p>
                      <a:pPr>
                        <a:spcAft>
                          <a:spcPts val="0"/>
                        </a:spcAft>
                      </a:pPr>
                      <a:r>
                        <a:rPr lang="en-GB" sz="1600" dirty="0">
                          <a:solidFill>
                            <a:schemeClr val="tx1"/>
                          </a:solidFill>
                          <a:effectLst/>
                        </a:rPr>
                        <a:t>Vaccine coverage in Mali, post-vaccination report 2017/18</a:t>
                      </a:r>
                      <a:endParaRPr lang="en-GB" sz="1600" dirty="0">
                        <a:solidFill>
                          <a:schemeClr val="tx1"/>
                        </a:solidFill>
                        <a:effectLst/>
                        <a:latin typeface="Times New Roman" charset="0"/>
                        <a:ea typeface="Calibri" charset="0"/>
                      </a:endParaRPr>
                    </a:p>
                  </a:txBody>
                  <a:tcPr marL="68580" marR="68580" marT="0" marB="0" anchor="ctr">
                    <a:solidFill>
                      <a:srgbClr val="FFFF00"/>
                    </a:solidFill>
                  </a:tcPr>
                </a:tc>
                <a:tc>
                  <a:txBody>
                    <a:bodyPr/>
                    <a:lstStyle/>
                    <a:p>
                      <a:pPr>
                        <a:spcAft>
                          <a:spcPts val="0"/>
                        </a:spcAft>
                      </a:pPr>
                      <a:r>
                        <a:rPr lang="en-GB" sz="1600">
                          <a:effectLst/>
                        </a:rPr>
                        <a:t>Bilateral funded </a:t>
                      </a:r>
                      <a:endParaRPr lang="en-GB" sz="1600">
                        <a:effectLst/>
                        <a:latin typeface="Times New Roman" charset="0"/>
                        <a:ea typeface="Calibri" charset="0"/>
                      </a:endParaRPr>
                    </a:p>
                  </a:txBody>
                  <a:tcPr marL="68580" marR="68580" marT="0" marB="0" anchor="ctr"/>
                </a:tc>
              </a:tr>
              <a:tr h="471472">
                <a:tc>
                  <a:txBody>
                    <a:bodyPr/>
                    <a:lstStyle/>
                    <a:p>
                      <a:pPr>
                        <a:spcAft>
                          <a:spcPts val="0"/>
                        </a:spcAft>
                      </a:pPr>
                      <a:r>
                        <a:rPr lang="en-GB" sz="1600" dirty="0">
                          <a:solidFill>
                            <a:schemeClr val="tx1"/>
                          </a:solidFill>
                          <a:effectLst/>
                          <a:highlight>
                            <a:srgbClr val="FFFF00"/>
                          </a:highlight>
                        </a:rPr>
                        <a:t>Publication on PPR thermostable vaccine </a:t>
                      </a:r>
                      <a:endParaRPr lang="en-GB" sz="1600" dirty="0">
                        <a:solidFill>
                          <a:schemeClr val="tx1"/>
                        </a:solidFill>
                        <a:effectLst/>
                        <a:latin typeface="Times New Roman" charset="0"/>
                        <a:ea typeface="Calibri" charset="0"/>
                      </a:endParaRPr>
                    </a:p>
                  </a:txBody>
                  <a:tcPr marL="68580" marR="68580" marT="0" marB="0" anchor="ctr">
                    <a:solidFill>
                      <a:srgbClr val="FFFF00"/>
                    </a:solidFill>
                  </a:tcPr>
                </a:tc>
                <a:tc>
                  <a:txBody>
                    <a:bodyPr/>
                    <a:lstStyle/>
                    <a:p>
                      <a:pPr>
                        <a:spcAft>
                          <a:spcPts val="0"/>
                        </a:spcAft>
                      </a:pPr>
                      <a:r>
                        <a:rPr lang="en-GB" sz="1600" dirty="0">
                          <a:effectLst/>
                        </a:rPr>
                        <a:t>Bilateral funded </a:t>
                      </a:r>
                      <a:endParaRPr lang="en-GB" sz="1600" dirty="0">
                        <a:effectLst/>
                        <a:latin typeface="Times New Roman" charset="0"/>
                        <a:ea typeface="Calibri" charset="0"/>
                      </a:endParaRPr>
                    </a:p>
                  </a:txBody>
                  <a:tcPr marL="68580" marR="68580" marT="0" marB="0" anchor="ctr"/>
                </a:tc>
              </a:tr>
              <a:tr h="471472">
                <a:tc>
                  <a:txBody>
                    <a:bodyPr/>
                    <a:lstStyle/>
                    <a:p>
                      <a:pPr>
                        <a:spcAft>
                          <a:spcPts val="0"/>
                        </a:spcAft>
                      </a:pPr>
                      <a:r>
                        <a:rPr lang="en-GB" sz="1600" dirty="0" smtClean="0">
                          <a:effectLst/>
                        </a:rPr>
                        <a:t>Prototype </a:t>
                      </a:r>
                      <a:r>
                        <a:rPr lang="en-GB" sz="1600" dirty="0">
                          <a:effectLst/>
                        </a:rPr>
                        <a:t>for CBPP lateral flow and CBPP Elisa, and CCPP Elisa taken up from mass production and commercialization</a:t>
                      </a:r>
                      <a:endParaRPr lang="en-GB" sz="1600" dirty="0">
                        <a:effectLst/>
                        <a:latin typeface="Times New Roman" charset="0"/>
                        <a:ea typeface="Calibri" charset="0"/>
                      </a:endParaRPr>
                    </a:p>
                  </a:txBody>
                  <a:tcPr marL="68580" marR="68580" marT="0" marB="0" anchor="ctr"/>
                </a:tc>
                <a:tc>
                  <a:txBody>
                    <a:bodyPr/>
                    <a:lstStyle/>
                    <a:p>
                      <a:pPr>
                        <a:spcAft>
                          <a:spcPts val="0"/>
                        </a:spcAft>
                      </a:pPr>
                      <a:r>
                        <a:rPr lang="en-GB" sz="1600" dirty="0">
                          <a:effectLst/>
                        </a:rPr>
                        <a:t>No deliverables 2018</a:t>
                      </a:r>
                      <a:endParaRPr lang="en-GB" sz="1600" dirty="0">
                        <a:effectLst/>
                        <a:latin typeface="Times New Roman" charset="0"/>
                        <a:ea typeface="Calibri" charset="0"/>
                      </a:endParaRPr>
                    </a:p>
                  </a:txBody>
                  <a:tcPr marL="68580" marR="68580" marT="0" marB="0" anchor="ctr"/>
                </a:tc>
              </a:tr>
            </a:tbl>
          </a:graphicData>
        </a:graphic>
      </p:graphicFrame>
    </p:spTree>
    <p:extLst>
      <p:ext uri="{BB962C8B-B14F-4D97-AF65-F5344CB8AC3E}">
        <p14:creationId xmlns:p14="http://schemas.microsoft.com/office/powerpoint/2010/main" val="5987505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a:t>
            </a:r>
            <a:r>
              <a:rPr lang="en-US" dirty="0" smtClean="0"/>
              <a:t>ey </a:t>
            </a:r>
            <a:r>
              <a:rPr lang="en-US" dirty="0"/>
              <a:t>cross-cutting work planned across the </a:t>
            </a:r>
            <a:r>
              <a:rPr lang="en-US" dirty="0" err="1"/>
              <a:t>CoAs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58994861"/>
              </p:ext>
            </p:extLst>
          </p:nvPr>
        </p:nvGraphicFramePr>
        <p:xfrm>
          <a:off x="838200" y="1825625"/>
          <a:ext cx="10515600" cy="2123440"/>
        </p:xfrm>
        <a:graphic>
          <a:graphicData uri="http://schemas.openxmlformats.org/drawingml/2006/table">
            <a:tbl>
              <a:tblPr firstRow="1" bandRow="1">
                <a:tableStyleId>{21E4AEA4-8DFA-4A89-87EB-49C32662AFE0}</a:tableStyleId>
              </a:tblPr>
              <a:tblGrid>
                <a:gridCol w="1485275"/>
                <a:gridCol w="1143625"/>
                <a:gridCol w="1314450"/>
                <a:gridCol w="1314450"/>
                <a:gridCol w="1314450"/>
                <a:gridCol w="1314450"/>
                <a:gridCol w="1314450"/>
                <a:gridCol w="1314450"/>
              </a:tblGrid>
              <a:tr h="370840">
                <a:tc>
                  <a:txBody>
                    <a:bodyPr/>
                    <a:lstStyle/>
                    <a:p>
                      <a:r>
                        <a:rPr lang="en-US" dirty="0" smtClean="0"/>
                        <a:t>Cross-cutting Issue</a:t>
                      </a:r>
                      <a:endParaRPr lang="en-US" dirty="0"/>
                    </a:p>
                  </a:txBody>
                  <a:tcPr/>
                </a:tc>
                <a:tc>
                  <a:txBody>
                    <a:bodyPr/>
                    <a:lstStyle/>
                    <a:p>
                      <a:r>
                        <a:rPr lang="en-US" dirty="0" smtClean="0"/>
                        <a:t>Gender</a:t>
                      </a:r>
                      <a:r>
                        <a:rPr lang="en-US" baseline="0" dirty="0" smtClean="0"/>
                        <a:t> </a:t>
                      </a:r>
                      <a:endParaRPr lang="en-US" dirty="0"/>
                    </a:p>
                  </a:txBody>
                  <a:tcPr/>
                </a:tc>
                <a:tc>
                  <a:txBody>
                    <a:bodyPr/>
                    <a:lstStyle/>
                    <a:p>
                      <a:r>
                        <a:rPr lang="en-US" dirty="0" smtClean="0"/>
                        <a:t>Youth</a:t>
                      </a:r>
                      <a:endParaRPr lang="en-US" dirty="0"/>
                    </a:p>
                  </a:txBody>
                  <a:tcPr/>
                </a:tc>
                <a:tc>
                  <a:txBody>
                    <a:bodyPr/>
                    <a:lstStyle/>
                    <a:p>
                      <a:r>
                        <a:rPr lang="en-US" dirty="0" smtClean="0"/>
                        <a:t>Open </a:t>
                      </a:r>
                      <a:r>
                        <a:rPr lang="en-US" dirty="0" err="1" smtClean="0"/>
                        <a:t>Accsess</a:t>
                      </a:r>
                      <a:endParaRPr lang="en-US" dirty="0"/>
                    </a:p>
                  </a:txBody>
                  <a:tcPr/>
                </a:tc>
                <a:tc>
                  <a:txBody>
                    <a:bodyPr/>
                    <a:lstStyle/>
                    <a:p>
                      <a:r>
                        <a:rPr lang="en-US" dirty="0" smtClean="0"/>
                        <a:t>M&amp;E 1)</a:t>
                      </a:r>
                      <a:endParaRPr lang="en-US" dirty="0"/>
                    </a:p>
                  </a:txBody>
                  <a:tcPr/>
                </a:tc>
                <a:tc>
                  <a:txBody>
                    <a:bodyPr/>
                    <a:lstStyle/>
                    <a:p>
                      <a:r>
                        <a:rPr lang="en-US" dirty="0" smtClean="0"/>
                        <a:t>Cap</a:t>
                      </a:r>
                      <a:r>
                        <a:rPr lang="en-US" baseline="0" dirty="0" smtClean="0"/>
                        <a:t> Dev</a:t>
                      </a:r>
                      <a:endParaRPr lang="en-US" dirty="0"/>
                    </a:p>
                  </a:txBody>
                  <a:tcPr/>
                </a:tc>
                <a:tc>
                  <a:txBody>
                    <a:bodyPr/>
                    <a:lstStyle/>
                    <a:p>
                      <a:r>
                        <a:rPr lang="en-US" dirty="0" err="1" smtClean="0"/>
                        <a:t>Comm</a:t>
                      </a:r>
                      <a:endParaRPr lang="en-US" dirty="0"/>
                    </a:p>
                  </a:txBody>
                  <a:tcPr/>
                </a:tc>
                <a:tc>
                  <a:txBody>
                    <a:bodyPr/>
                    <a:lstStyle/>
                    <a:p>
                      <a:r>
                        <a:rPr lang="en-US" dirty="0" smtClean="0"/>
                        <a:t>Foresight</a:t>
                      </a:r>
                      <a:endParaRPr lang="en-US" dirty="0"/>
                    </a:p>
                  </a:txBody>
                  <a:tcPr/>
                </a:tc>
              </a:tr>
              <a:tr h="370840">
                <a:tc>
                  <a:txBody>
                    <a:bodyPr/>
                    <a:lstStyle/>
                    <a:p>
                      <a:r>
                        <a:rPr lang="en-US" dirty="0" smtClean="0"/>
                        <a:t>Cluster</a:t>
                      </a:r>
                      <a:r>
                        <a:rPr lang="en-US" baseline="0" dirty="0" smtClean="0"/>
                        <a:t> 1</a:t>
                      </a:r>
                      <a:endParaRPr lang="en-US" dirty="0"/>
                    </a:p>
                  </a:txBody>
                  <a:tcPr/>
                </a:tc>
                <a:tc>
                  <a:txBody>
                    <a:bodyPr/>
                    <a:lstStyle/>
                    <a:p>
                      <a:r>
                        <a:rPr lang="en-US" dirty="0" smtClean="0"/>
                        <a:t>++</a:t>
                      </a:r>
                      <a:endParaRPr lang="en-US" dirty="0"/>
                    </a:p>
                  </a:txBody>
                  <a:tcPr/>
                </a:tc>
                <a:tc>
                  <a:txBody>
                    <a:bodyPr/>
                    <a:lstStyle/>
                    <a:p>
                      <a:endParaRPr lang="en-US"/>
                    </a:p>
                  </a:txBody>
                  <a:tcPr/>
                </a:tc>
                <a:tc>
                  <a:txBody>
                    <a:bodyPr/>
                    <a:lstStyle/>
                    <a:p>
                      <a:r>
                        <a:rPr lang="en-US" dirty="0" smtClean="0"/>
                        <a:t>+</a:t>
                      </a:r>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tr>
              <a:tr h="370840">
                <a:tc>
                  <a:txBody>
                    <a:bodyPr/>
                    <a:lstStyle/>
                    <a:p>
                      <a:r>
                        <a:rPr lang="en-US" dirty="0" smtClean="0"/>
                        <a:t>Cluster 2</a:t>
                      </a:r>
                      <a:endParaRPr lang="en-US" dirty="0"/>
                    </a:p>
                  </a:txBody>
                  <a:tcPr/>
                </a:tc>
                <a:tc>
                  <a:txBody>
                    <a:bodyPr/>
                    <a:lstStyle/>
                    <a:p>
                      <a:r>
                        <a:rPr lang="en-US" dirty="0" smtClean="0"/>
                        <a:t>++</a:t>
                      </a:r>
                      <a:endParaRPr lang="en-US" dirty="0"/>
                    </a:p>
                  </a:txBody>
                  <a:tcPr/>
                </a:tc>
                <a:tc>
                  <a:txBody>
                    <a:bodyPr/>
                    <a:lstStyle/>
                    <a:p>
                      <a:endParaRPr lang="en-US"/>
                    </a:p>
                  </a:txBody>
                  <a:tcPr/>
                </a:tc>
                <a:tc>
                  <a:txBody>
                    <a:bodyPr/>
                    <a:lstStyle/>
                    <a:p>
                      <a:r>
                        <a:rPr lang="en-US" dirty="0" smtClean="0"/>
                        <a:t>+</a:t>
                      </a:r>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tc>
                  <a:txBody>
                    <a:bodyPr/>
                    <a:lstStyle/>
                    <a:p>
                      <a:endParaRPr lang="en-US"/>
                    </a:p>
                  </a:txBody>
                  <a:tcPr/>
                </a:tc>
              </a:tr>
              <a:tr h="370840">
                <a:tc>
                  <a:txBody>
                    <a:bodyPr/>
                    <a:lstStyle/>
                    <a:p>
                      <a:r>
                        <a:rPr lang="en-US" dirty="0" smtClean="0"/>
                        <a:t>Cluster 3</a:t>
                      </a:r>
                      <a:endParaRPr lang="en-US" dirty="0"/>
                    </a:p>
                  </a:txBody>
                  <a:tcPr/>
                </a:tc>
                <a:tc>
                  <a:txBody>
                    <a:bodyPr/>
                    <a:lstStyle/>
                    <a:p>
                      <a:endParaRPr lang="en-US"/>
                    </a:p>
                  </a:txBody>
                  <a:tcPr/>
                </a:tc>
                <a:tc>
                  <a:txBody>
                    <a:bodyPr/>
                    <a:lstStyle/>
                    <a:p>
                      <a:endParaRPr lang="en-US"/>
                    </a:p>
                  </a:txBody>
                  <a:tcPr/>
                </a:tc>
                <a:tc>
                  <a:txBody>
                    <a:bodyPr/>
                    <a:lstStyle/>
                    <a:p>
                      <a:r>
                        <a:rPr lang="en-US" dirty="0" smtClean="0"/>
                        <a:t>+</a:t>
                      </a:r>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tc>
                  <a:txBody>
                    <a:bodyPr/>
                    <a:lstStyle/>
                    <a:p>
                      <a:endParaRPr lang="en-US"/>
                    </a:p>
                  </a:txBody>
                  <a:tcPr/>
                </a:tc>
              </a:tr>
              <a:tr h="370840">
                <a:tc>
                  <a:txBody>
                    <a:bodyPr/>
                    <a:lstStyle/>
                    <a:p>
                      <a:r>
                        <a:rPr lang="en-US" dirty="0" smtClean="0"/>
                        <a:t>Cluster</a:t>
                      </a:r>
                      <a:r>
                        <a:rPr lang="en-US" baseline="0" dirty="0" smtClean="0"/>
                        <a:t> 4</a:t>
                      </a:r>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tc>
                  <a:txBody>
                    <a:bodyPr/>
                    <a:lstStyle/>
                    <a:p>
                      <a:endParaRPr lang="en-US" dirty="0"/>
                    </a:p>
                  </a:txBody>
                  <a:tcPr/>
                </a:tc>
              </a:tr>
            </a:tbl>
          </a:graphicData>
        </a:graphic>
      </p:graphicFrame>
      <p:sp>
        <p:nvSpPr>
          <p:cNvPr id="4" name="Footer Placeholder 3"/>
          <p:cNvSpPr>
            <a:spLocks noGrp="1"/>
          </p:cNvSpPr>
          <p:nvPr>
            <p:ph type="ftr" sz="quarter" idx="11"/>
          </p:nvPr>
        </p:nvSpPr>
        <p:spPr/>
        <p:txBody>
          <a:bodyPr/>
          <a:lstStyle/>
          <a:p>
            <a:r>
              <a:rPr lang="en-US" smtClean="0"/>
              <a:t>Livstock CRP PMC Sep 2017</a:t>
            </a:r>
            <a:endParaRPr lang="en-US"/>
          </a:p>
        </p:txBody>
      </p:sp>
      <p:sp>
        <p:nvSpPr>
          <p:cNvPr id="6" name="TextBox 5"/>
          <p:cNvSpPr txBox="1"/>
          <p:nvPr/>
        </p:nvSpPr>
        <p:spPr>
          <a:xfrm>
            <a:off x="1082791" y="4574451"/>
            <a:ext cx="2955809" cy="369332"/>
          </a:xfrm>
          <a:prstGeom prst="rect">
            <a:avLst/>
          </a:prstGeom>
          <a:noFill/>
        </p:spPr>
        <p:txBody>
          <a:bodyPr wrap="none" rtlCol="0">
            <a:spAutoFit/>
          </a:bodyPr>
          <a:lstStyle/>
          <a:p>
            <a:pPr marL="342900" indent="-342900">
              <a:buAutoNum type="arabicParenR"/>
            </a:pPr>
            <a:r>
              <a:rPr lang="en-US" dirty="0" smtClean="0"/>
              <a:t>Internally by the flagship?</a:t>
            </a:r>
            <a:endParaRPr lang="en-US" dirty="0"/>
          </a:p>
        </p:txBody>
      </p:sp>
      <p:sp>
        <p:nvSpPr>
          <p:cNvPr id="7" name="TextBox 6"/>
          <p:cNvSpPr txBox="1"/>
          <p:nvPr/>
        </p:nvSpPr>
        <p:spPr>
          <a:xfrm>
            <a:off x="1319134" y="5291528"/>
            <a:ext cx="10618100" cy="369332"/>
          </a:xfrm>
          <a:prstGeom prst="rect">
            <a:avLst/>
          </a:prstGeom>
          <a:noFill/>
        </p:spPr>
        <p:txBody>
          <a:bodyPr wrap="none" rtlCol="0">
            <a:spAutoFit/>
          </a:bodyPr>
          <a:lstStyle/>
          <a:p>
            <a:r>
              <a:rPr lang="en-US" dirty="0" smtClean="0"/>
              <a:t>Note, diffuse/premature budgets for now; </a:t>
            </a:r>
            <a:r>
              <a:rPr lang="en-US" dirty="0" err="1" smtClean="0"/>
              <a:t>foersee</a:t>
            </a:r>
            <a:r>
              <a:rPr lang="en-US" dirty="0" smtClean="0"/>
              <a:t> shared resources with LLAFS regarding Gender and </a:t>
            </a:r>
            <a:r>
              <a:rPr lang="en-US" dirty="0" err="1" smtClean="0"/>
              <a:t>Foresigth</a:t>
            </a:r>
            <a:endParaRPr lang="en-US" dirty="0"/>
          </a:p>
        </p:txBody>
      </p:sp>
    </p:spTree>
    <p:extLst>
      <p:ext uri="{BB962C8B-B14F-4D97-AF65-F5344CB8AC3E}">
        <p14:creationId xmlns:p14="http://schemas.microsoft.com/office/powerpoint/2010/main" val="1869886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K</a:t>
            </a:r>
            <a:r>
              <a:rPr lang="en-US" dirty="0" smtClean="0"/>
              <a:t>ey </a:t>
            </a:r>
            <a:r>
              <a:rPr lang="en-US" dirty="0"/>
              <a:t>work contributing to each of the CRP priority countries </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marL="0" indent="0">
              <a:buNone/>
            </a:pPr>
            <a:r>
              <a:rPr lang="en-US" u="sng" dirty="0" smtClean="0"/>
              <a:t>Ethiopia</a:t>
            </a:r>
            <a:r>
              <a:rPr lang="en-US" dirty="0" smtClean="0"/>
              <a:t> (small ruminant value chain): Reports om </a:t>
            </a:r>
            <a:r>
              <a:rPr lang="en-US" dirty="0" err="1" smtClean="0"/>
              <a:t>sero</a:t>
            </a:r>
            <a:r>
              <a:rPr lang="en-US" dirty="0" smtClean="0"/>
              <a:t>-surveys, herd health packages-tested, AMR-KAP</a:t>
            </a:r>
            <a:r>
              <a:rPr lang="en-US" dirty="0"/>
              <a:t>, </a:t>
            </a:r>
            <a:r>
              <a:rPr lang="en-GB" dirty="0" smtClean="0"/>
              <a:t>Reports </a:t>
            </a:r>
            <a:r>
              <a:rPr lang="en-GB" dirty="0"/>
              <a:t>on available AH products</a:t>
            </a:r>
            <a:endParaRPr lang="en-US" dirty="0" smtClean="0"/>
          </a:p>
          <a:p>
            <a:pPr marL="0" indent="0">
              <a:buNone/>
            </a:pPr>
            <a:r>
              <a:rPr lang="en-US" u="sng" dirty="0" smtClean="0"/>
              <a:t>Vietnam </a:t>
            </a:r>
            <a:r>
              <a:rPr lang="en-US" dirty="0" smtClean="0"/>
              <a:t>(pig value chain): Reports on </a:t>
            </a:r>
            <a:r>
              <a:rPr lang="en-US" dirty="0" err="1" smtClean="0"/>
              <a:t>sero</a:t>
            </a:r>
            <a:r>
              <a:rPr lang="en-US" dirty="0" smtClean="0"/>
              <a:t>-surveys, disease review and AMR-KAP, </a:t>
            </a:r>
            <a:r>
              <a:rPr lang="en-GB" dirty="0" smtClean="0"/>
              <a:t>Reports </a:t>
            </a:r>
            <a:r>
              <a:rPr lang="en-GB" dirty="0"/>
              <a:t>on available AH products</a:t>
            </a:r>
            <a:endParaRPr lang="en-US" dirty="0" smtClean="0"/>
          </a:p>
          <a:p>
            <a:pPr marL="0" indent="0">
              <a:buNone/>
            </a:pPr>
            <a:r>
              <a:rPr lang="en-US" u="sng" dirty="0" smtClean="0"/>
              <a:t>Tanzania</a:t>
            </a:r>
            <a:r>
              <a:rPr lang="en-US" dirty="0" smtClean="0"/>
              <a:t> (dairy value chain): Reports on </a:t>
            </a:r>
            <a:r>
              <a:rPr lang="en-GB" dirty="0"/>
              <a:t>g</a:t>
            </a:r>
            <a:r>
              <a:rPr lang="en-GB" dirty="0" smtClean="0"/>
              <a:t>ender </a:t>
            </a:r>
            <a:r>
              <a:rPr lang="en-GB" dirty="0"/>
              <a:t>implications of ITM </a:t>
            </a:r>
            <a:r>
              <a:rPr lang="en-GB" dirty="0" smtClean="0"/>
              <a:t>delivery,</a:t>
            </a:r>
            <a:r>
              <a:rPr lang="en-GB" dirty="0"/>
              <a:t> </a:t>
            </a:r>
            <a:r>
              <a:rPr lang="en-GB" dirty="0" smtClean="0"/>
              <a:t>Reports </a:t>
            </a:r>
            <a:r>
              <a:rPr lang="en-GB" dirty="0"/>
              <a:t>on available AH products</a:t>
            </a:r>
            <a:endParaRPr lang="en-US" dirty="0" smtClean="0"/>
          </a:p>
          <a:p>
            <a:pPr marL="0" indent="0">
              <a:buNone/>
            </a:pPr>
            <a:r>
              <a:rPr lang="en-US" u="sng" dirty="0" smtClean="0"/>
              <a:t>Uganda</a:t>
            </a:r>
            <a:r>
              <a:rPr lang="en-US" dirty="0" smtClean="0"/>
              <a:t> (pig value chain): Reports on </a:t>
            </a:r>
            <a:r>
              <a:rPr lang="en-US" dirty="0" err="1" smtClean="0"/>
              <a:t>sero</a:t>
            </a:r>
            <a:r>
              <a:rPr lang="en-US" dirty="0" smtClean="0"/>
              <a:t>-surveys, herd health packages tested,</a:t>
            </a:r>
            <a:r>
              <a:rPr lang="en-GB" dirty="0"/>
              <a:t> </a:t>
            </a:r>
            <a:r>
              <a:rPr lang="en-GB" dirty="0" smtClean="0"/>
              <a:t>Reports </a:t>
            </a:r>
            <a:r>
              <a:rPr lang="en-GB" dirty="0"/>
              <a:t>on available AH products</a:t>
            </a:r>
            <a:endParaRPr lang="en-US" dirty="0" smtClean="0"/>
          </a:p>
          <a:p>
            <a:pPr marL="0" indent="0">
              <a:buNone/>
            </a:pPr>
            <a:r>
              <a:rPr lang="en-US" u="sng" dirty="0" smtClean="0"/>
              <a:t>Tunisia</a:t>
            </a:r>
            <a:r>
              <a:rPr lang="en-US" dirty="0" smtClean="0"/>
              <a:t>: Intestinal parasites in small ruminants surveys</a:t>
            </a:r>
            <a:endParaRPr lang="en-US" dirty="0"/>
          </a:p>
        </p:txBody>
      </p:sp>
      <p:sp>
        <p:nvSpPr>
          <p:cNvPr id="4" name="Footer Placeholder 3"/>
          <p:cNvSpPr>
            <a:spLocks noGrp="1"/>
          </p:cNvSpPr>
          <p:nvPr>
            <p:ph type="ftr" sz="quarter" idx="11"/>
          </p:nvPr>
        </p:nvSpPr>
        <p:spPr/>
        <p:txBody>
          <a:bodyPr/>
          <a:lstStyle/>
          <a:p>
            <a:r>
              <a:rPr lang="en-US" smtClean="0"/>
              <a:t>Livstock CRP PMC Sep 2017</a:t>
            </a:r>
            <a:endParaRPr lang="en-US"/>
          </a:p>
        </p:txBody>
      </p:sp>
    </p:spTree>
    <p:extLst>
      <p:ext uri="{BB962C8B-B14F-4D97-AF65-F5344CB8AC3E}">
        <p14:creationId xmlns:p14="http://schemas.microsoft.com/office/powerpoint/2010/main" val="19144077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Budget </a:t>
            </a:r>
            <a:r>
              <a:rPr lang="en-US" dirty="0" smtClean="0"/>
              <a:t>summary (estimates - incomplete)</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805716577"/>
              </p:ext>
            </p:extLst>
          </p:nvPr>
        </p:nvGraphicFramePr>
        <p:xfrm>
          <a:off x="644577" y="1690689"/>
          <a:ext cx="9907535" cy="3834605"/>
        </p:xfrm>
        <a:graphic>
          <a:graphicData uri="http://schemas.openxmlformats.org/drawingml/2006/table">
            <a:tbl>
              <a:tblPr firstRow="1" firstCol="1" bandRow="1">
                <a:tableStyleId>{073A0DAA-6AF3-43AB-8588-CEC1D06C72B9}</a:tableStyleId>
              </a:tblPr>
              <a:tblGrid>
                <a:gridCol w="3403222"/>
                <a:gridCol w="2125514"/>
                <a:gridCol w="2076806"/>
                <a:gridCol w="2301993"/>
              </a:tblGrid>
              <a:tr h="766921">
                <a:tc>
                  <a:txBody>
                    <a:bodyPr/>
                    <a:lstStyle/>
                    <a:p>
                      <a:pPr>
                        <a:spcAft>
                          <a:spcPts val="0"/>
                        </a:spcAft>
                      </a:pPr>
                      <a:r>
                        <a:rPr lang="en-GB" sz="2400" dirty="0">
                          <a:effectLst/>
                        </a:rPr>
                        <a:t>Cluster </a:t>
                      </a:r>
                      <a:endParaRPr lang="en-GB" sz="2400" dirty="0">
                        <a:effectLst/>
                        <a:latin typeface="Calibri" charset="0"/>
                        <a:ea typeface="Calibri" charset="0"/>
                        <a:cs typeface="Times New Roman" charset="0"/>
                      </a:endParaRPr>
                    </a:p>
                  </a:txBody>
                  <a:tcPr marL="68580" marR="68580" marT="0" marB="0"/>
                </a:tc>
                <a:tc>
                  <a:txBody>
                    <a:bodyPr/>
                    <a:lstStyle/>
                    <a:p>
                      <a:pPr algn="r">
                        <a:spcAft>
                          <a:spcPts val="0"/>
                        </a:spcAft>
                      </a:pPr>
                      <a:r>
                        <a:rPr lang="en-GB" sz="2400" dirty="0" smtClean="0">
                          <a:effectLst/>
                        </a:rPr>
                        <a:t>W1/W2</a:t>
                      </a:r>
                    </a:p>
                    <a:p>
                      <a:pPr algn="r">
                        <a:spcAft>
                          <a:spcPts val="0"/>
                        </a:spcAft>
                      </a:pPr>
                      <a:r>
                        <a:rPr lang="en-GB" sz="2400" dirty="0" smtClean="0">
                          <a:effectLst/>
                        </a:rPr>
                        <a:t>Original</a:t>
                      </a:r>
                      <a:endParaRPr lang="en-GB" sz="2400" dirty="0">
                        <a:effectLst/>
                        <a:latin typeface="Calibri" charset="0"/>
                        <a:ea typeface="Calibri" charset="0"/>
                        <a:cs typeface="Times New Roman" charset="0"/>
                      </a:endParaRPr>
                    </a:p>
                  </a:txBody>
                  <a:tcPr marL="68580" marR="68580" marT="0" marB="0"/>
                </a:tc>
                <a:tc>
                  <a:txBody>
                    <a:bodyPr/>
                    <a:lstStyle/>
                    <a:p>
                      <a:pPr algn="r">
                        <a:spcAft>
                          <a:spcPts val="0"/>
                        </a:spcAft>
                      </a:pPr>
                      <a:r>
                        <a:rPr lang="en-GB" sz="2400">
                          <a:effectLst/>
                        </a:rPr>
                        <a:t>W1/W2 after 40% cut</a:t>
                      </a:r>
                      <a:endParaRPr lang="en-GB" sz="2400">
                        <a:effectLst/>
                        <a:latin typeface="Calibri" charset="0"/>
                        <a:ea typeface="Calibri" charset="0"/>
                        <a:cs typeface="Times New Roman" charset="0"/>
                      </a:endParaRPr>
                    </a:p>
                  </a:txBody>
                  <a:tcPr marL="68580" marR="68580" marT="0" marB="0"/>
                </a:tc>
                <a:tc>
                  <a:txBody>
                    <a:bodyPr/>
                    <a:lstStyle/>
                    <a:p>
                      <a:pPr algn="r">
                        <a:spcAft>
                          <a:spcPts val="0"/>
                        </a:spcAft>
                      </a:pPr>
                      <a:r>
                        <a:rPr lang="en-GB" sz="2400" dirty="0">
                          <a:effectLst/>
                        </a:rPr>
                        <a:t>Other funding</a:t>
                      </a:r>
                    </a:p>
                    <a:p>
                      <a:pPr algn="r">
                        <a:spcAft>
                          <a:spcPts val="0"/>
                        </a:spcAft>
                      </a:pPr>
                      <a:r>
                        <a:rPr lang="en-GB" sz="2400" dirty="0">
                          <a:effectLst/>
                        </a:rPr>
                        <a:t>(Co, BL, W3)</a:t>
                      </a:r>
                      <a:endParaRPr lang="en-GB" sz="2400" dirty="0">
                        <a:effectLst/>
                        <a:latin typeface="Calibri" charset="0"/>
                        <a:ea typeface="Calibri" charset="0"/>
                        <a:cs typeface="Times New Roman" charset="0"/>
                      </a:endParaRPr>
                    </a:p>
                  </a:txBody>
                  <a:tcPr marL="68580" marR="68580" marT="0" marB="0"/>
                </a:tc>
              </a:tr>
              <a:tr h="766921">
                <a:tc>
                  <a:txBody>
                    <a:bodyPr/>
                    <a:lstStyle/>
                    <a:p>
                      <a:pPr>
                        <a:spcAft>
                          <a:spcPts val="0"/>
                        </a:spcAft>
                      </a:pPr>
                      <a:r>
                        <a:rPr lang="en-GB" sz="2400" dirty="0">
                          <a:effectLst/>
                        </a:rPr>
                        <a:t>1. Evaluate Health Constraints and Threats</a:t>
                      </a:r>
                      <a:endParaRPr lang="en-GB" sz="2400" dirty="0">
                        <a:effectLst/>
                        <a:latin typeface="Calibri" charset="0"/>
                        <a:ea typeface="Calibri" charset="0"/>
                        <a:cs typeface="Times New Roman" charset="0"/>
                      </a:endParaRPr>
                    </a:p>
                  </a:txBody>
                  <a:tcPr marL="68580" marR="68580" marT="0" marB="0"/>
                </a:tc>
                <a:tc>
                  <a:txBody>
                    <a:bodyPr/>
                    <a:lstStyle/>
                    <a:p>
                      <a:pPr algn="r">
                        <a:spcAft>
                          <a:spcPts val="0"/>
                        </a:spcAft>
                      </a:pPr>
                      <a:r>
                        <a:rPr lang="en-GB" sz="2400" dirty="0">
                          <a:effectLst/>
                        </a:rPr>
                        <a:t>391 </a:t>
                      </a:r>
                      <a:endParaRPr lang="en-GB" sz="2400" dirty="0">
                        <a:effectLst/>
                        <a:latin typeface="Calibri" charset="0"/>
                        <a:ea typeface="Calibri" charset="0"/>
                        <a:cs typeface="Times New Roman" charset="0"/>
                      </a:endParaRPr>
                    </a:p>
                  </a:txBody>
                  <a:tcPr marL="68580" marR="68580" marT="0" marB="0"/>
                </a:tc>
                <a:tc>
                  <a:txBody>
                    <a:bodyPr/>
                    <a:lstStyle/>
                    <a:p>
                      <a:pPr algn="r">
                        <a:spcAft>
                          <a:spcPts val="0"/>
                        </a:spcAft>
                      </a:pPr>
                      <a:r>
                        <a:rPr lang="en-GB" sz="2400">
                          <a:effectLst/>
                        </a:rPr>
                        <a:t>225</a:t>
                      </a:r>
                      <a:endParaRPr lang="en-GB" sz="2400">
                        <a:effectLst/>
                        <a:latin typeface="Calibri" charset="0"/>
                        <a:ea typeface="Calibri" charset="0"/>
                        <a:cs typeface="Times New Roman" charset="0"/>
                      </a:endParaRPr>
                    </a:p>
                  </a:txBody>
                  <a:tcPr marL="68580" marR="68580" marT="0" marB="0"/>
                </a:tc>
                <a:tc>
                  <a:txBody>
                    <a:bodyPr/>
                    <a:lstStyle/>
                    <a:p>
                      <a:pPr>
                        <a:spcAft>
                          <a:spcPts val="0"/>
                        </a:spcAft>
                      </a:pPr>
                      <a:r>
                        <a:rPr lang="en-GB" sz="2400">
                          <a:effectLst/>
                        </a:rPr>
                        <a:t> </a:t>
                      </a:r>
                      <a:endParaRPr lang="en-GB" sz="2400">
                        <a:effectLst/>
                        <a:latin typeface="Calibri" charset="0"/>
                        <a:ea typeface="Calibri" charset="0"/>
                        <a:cs typeface="Times New Roman" charset="0"/>
                      </a:endParaRPr>
                    </a:p>
                  </a:txBody>
                  <a:tcPr marL="68580" marR="68580" marT="0" marB="0"/>
                </a:tc>
              </a:tr>
              <a:tr h="766921">
                <a:tc>
                  <a:txBody>
                    <a:bodyPr/>
                    <a:lstStyle/>
                    <a:p>
                      <a:pPr>
                        <a:spcAft>
                          <a:spcPts val="0"/>
                        </a:spcAft>
                      </a:pPr>
                      <a:r>
                        <a:rPr lang="en-GB" sz="2400">
                          <a:effectLst/>
                        </a:rPr>
                        <a:t>2. Improved Herd Health incl. drug use</a:t>
                      </a:r>
                      <a:endParaRPr lang="en-GB" sz="2400">
                        <a:effectLst/>
                        <a:latin typeface="Calibri" charset="0"/>
                        <a:ea typeface="Calibri" charset="0"/>
                        <a:cs typeface="Times New Roman" charset="0"/>
                      </a:endParaRPr>
                    </a:p>
                  </a:txBody>
                  <a:tcPr marL="68580" marR="68580" marT="0" marB="0"/>
                </a:tc>
                <a:tc>
                  <a:txBody>
                    <a:bodyPr/>
                    <a:lstStyle/>
                    <a:p>
                      <a:pPr algn="r">
                        <a:spcAft>
                          <a:spcPts val="0"/>
                        </a:spcAft>
                      </a:pPr>
                      <a:r>
                        <a:rPr lang="en-GB" sz="2400" dirty="0">
                          <a:effectLst/>
                        </a:rPr>
                        <a:t>475 </a:t>
                      </a:r>
                      <a:endParaRPr lang="en-GB" sz="2400" dirty="0">
                        <a:effectLst/>
                        <a:latin typeface="Calibri" charset="0"/>
                        <a:ea typeface="Calibri" charset="0"/>
                        <a:cs typeface="Times New Roman" charset="0"/>
                      </a:endParaRPr>
                    </a:p>
                  </a:txBody>
                  <a:tcPr marL="68580" marR="68580" marT="0" marB="0"/>
                </a:tc>
                <a:tc>
                  <a:txBody>
                    <a:bodyPr/>
                    <a:lstStyle/>
                    <a:p>
                      <a:pPr algn="r">
                        <a:spcAft>
                          <a:spcPts val="0"/>
                        </a:spcAft>
                      </a:pPr>
                      <a:r>
                        <a:rPr lang="en-GB" sz="2400">
                          <a:effectLst/>
                        </a:rPr>
                        <a:t>315</a:t>
                      </a:r>
                      <a:endParaRPr lang="en-GB" sz="2400">
                        <a:effectLst/>
                        <a:latin typeface="Calibri" charset="0"/>
                        <a:ea typeface="Calibri" charset="0"/>
                        <a:cs typeface="Times New Roman" charset="0"/>
                      </a:endParaRPr>
                    </a:p>
                  </a:txBody>
                  <a:tcPr marL="68580" marR="68580" marT="0" marB="0"/>
                </a:tc>
                <a:tc>
                  <a:txBody>
                    <a:bodyPr/>
                    <a:lstStyle/>
                    <a:p>
                      <a:pPr algn="r">
                        <a:spcAft>
                          <a:spcPts val="0"/>
                        </a:spcAft>
                      </a:pPr>
                      <a:r>
                        <a:rPr lang="en-GB" sz="2400">
                          <a:effectLst/>
                        </a:rPr>
                        <a:t>118</a:t>
                      </a:r>
                      <a:endParaRPr lang="en-GB" sz="2400">
                        <a:effectLst/>
                        <a:latin typeface="Calibri" charset="0"/>
                        <a:ea typeface="Calibri" charset="0"/>
                        <a:cs typeface="Times New Roman" charset="0"/>
                      </a:endParaRPr>
                    </a:p>
                  </a:txBody>
                  <a:tcPr marL="68580" marR="68580" marT="0" marB="0"/>
                </a:tc>
              </a:tr>
              <a:tr h="766921">
                <a:tc>
                  <a:txBody>
                    <a:bodyPr/>
                    <a:lstStyle/>
                    <a:p>
                      <a:pPr>
                        <a:spcAft>
                          <a:spcPts val="0"/>
                        </a:spcAft>
                      </a:pPr>
                      <a:r>
                        <a:rPr lang="en-GB" sz="2400">
                          <a:effectLst/>
                        </a:rPr>
                        <a:t>3. Diagnostics/Vaccines for control programmes</a:t>
                      </a:r>
                      <a:endParaRPr lang="en-GB" sz="2400">
                        <a:effectLst/>
                        <a:latin typeface="Calibri" charset="0"/>
                        <a:ea typeface="Calibri" charset="0"/>
                        <a:cs typeface="Times New Roman" charset="0"/>
                      </a:endParaRPr>
                    </a:p>
                  </a:txBody>
                  <a:tcPr marL="68580" marR="68580" marT="0" marB="0"/>
                </a:tc>
                <a:tc>
                  <a:txBody>
                    <a:bodyPr/>
                    <a:lstStyle/>
                    <a:p>
                      <a:pPr algn="r">
                        <a:spcAft>
                          <a:spcPts val="0"/>
                        </a:spcAft>
                      </a:pPr>
                      <a:r>
                        <a:rPr lang="en-GB" sz="2400" dirty="0">
                          <a:effectLst/>
                        </a:rPr>
                        <a:t>2 392 </a:t>
                      </a:r>
                      <a:endParaRPr lang="en-GB" sz="2400" dirty="0">
                        <a:effectLst/>
                        <a:latin typeface="Calibri" charset="0"/>
                        <a:ea typeface="Calibri" charset="0"/>
                        <a:cs typeface="Times New Roman" charset="0"/>
                      </a:endParaRPr>
                    </a:p>
                  </a:txBody>
                  <a:tcPr marL="68580" marR="68580" marT="0" marB="0"/>
                </a:tc>
                <a:tc>
                  <a:txBody>
                    <a:bodyPr/>
                    <a:lstStyle/>
                    <a:p>
                      <a:pPr algn="r">
                        <a:spcAft>
                          <a:spcPts val="0"/>
                        </a:spcAft>
                      </a:pPr>
                      <a:r>
                        <a:rPr lang="en-GB" sz="2400" dirty="0">
                          <a:effectLst/>
                        </a:rPr>
                        <a:t>1 446</a:t>
                      </a:r>
                      <a:endParaRPr lang="en-GB" sz="2400" dirty="0">
                        <a:effectLst/>
                        <a:latin typeface="Calibri" charset="0"/>
                        <a:ea typeface="Calibri" charset="0"/>
                        <a:cs typeface="Times New Roman" charset="0"/>
                      </a:endParaRPr>
                    </a:p>
                  </a:txBody>
                  <a:tcPr marL="68580" marR="68580" marT="0" marB="0"/>
                </a:tc>
                <a:tc>
                  <a:txBody>
                    <a:bodyPr/>
                    <a:lstStyle/>
                    <a:p>
                      <a:pPr algn="r">
                        <a:spcAft>
                          <a:spcPts val="0"/>
                        </a:spcAft>
                      </a:pPr>
                      <a:r>
                        <a:rPr lang="en-GB" sz="2400" dirty="0">
                          <a:effectLst/>
                        </a:rPr>
                        <a:t>875</a:t>
                      </a:r>
                      <a:endParaRPr lang="en-GB" sz="2400" dirty="0">
                        <a:effectLst/>
                        <a:latin typeface="Calibri" charset="0"/>
                        <a:ea typeface="Calibri" charset="0"/>
                        <a:cs typeface="Times New Roman" charset="0"/>
                      </a:endParaRPr>
                    </a:p>
                  </a:txBody>
                  <a:tcPr marL="68580" marR="68580" marT="0" marB="0"/>
                </a:tc>
              </a:tr>
              <a:tr h="766921">
                <a:tc>
                  <a:txBody>
                    <a:bodyPr/>
                    <a:lstStyle/>
                    <a:p>
                      <a:pPr>
                        <a:spcAft>
                          <a:spcPts val="0"/>
                        </a:spcAft>
                      </a:pPr>
                      <a:r>
                        <a:rPr lang="en-GB" sz="2400">
                          <a:effectLst/>
                        </a:rPr>
                        <a:t>4. Improved delivery of Services/ Products </a:t>
                      </a:r>
                      <a:endParaRPr lang="en-GB" sz="2400">
                        <a:effectLst/>
                        <a:latin typeface="Calibri" charset="0"/>
                        <a:ea typeface="Calibri" charset="0"/>
                        <a:cs typeface="Times New Roman" charset="0"/>
                      </a:endParaRPr>
                    </a:p>
                  </a:txBody>
                  <a:tcPr marL="68580" marR="68580" marT="0" marB="0"/>
                </a:tc>
                <a:tc>
                  <a:txBody>
                    <a:bodyPr/>
                    <a:lstStyle/>
                    <a:p>
                      <a:pPr algn="r">
                        <a:spcAft>
                          <a:spcPts val="0"/>
                        </a:spcAft>
                      </a:pPr>
                      <a:r>
                        <a:rPr lang="en-GB" sz="2400" dirty="0">
                          <a:effectLst/>
                        </a:rPr>
                        <a:t>269</a:t>
                      </a:r>
                      <a:endParaRPr lang="en-GB" sz="2400" dirty="0">
                        <a:effectLst/>
                        <a:latin typeface="Calibri" charset="0"/>
                        <a:ea typeface="Calibri" charset="0"/>
                        <a:cs typeface="Times New Roman" charset="0"/>
                      </a:endParaRPr>
                    </a:p>
                  </a:txBody>
                  <a:tcPr marL="68580" marR="68580" marT="0" marB="0"/>
                </a:tc>
                <a:tc>
                  <a:txBody>
                    <a:bodyPr/>
                    <a:lstStyle/>
                    <a:p>
                      <a:pPr algn="r">
                        <a:spcAft>
                          <a:spcPts val="0"/>
                        </a:spcAft>
                      </a:pPr>
                      <a:r>
                        <a:rPr lang="en-GB" sz="2400" dirty="0">
                          <a:effectLst/>
                        </a:rPr>
                        <a:t>141</a:t>
                      </a:r>
                      <a:endParaRPr lang="en-GB" sz="2400" dirty="0">
                        <a:effectLst/>
                        <a:latin typeface="Calibri" charset="0"/>
                        <a:ea typeface="Calibri" charset="0"/>
                        <a:cs typeface="Times New Roman" charset="0"/>
                      </a:endParaRPr>
                    </a:p>
                  </a:txBody>
                  <a:tcPr marL="68580" marR="68580" marT="0" marB="0"/>
                </a:tc>
                <a:tc>
                  <a:txBody>
                    <a:bodyPr/>
                    <a:lstStyle/>
                    <a:p>
                      <a:pPr algn="r">
                        <a:spcAft>
                          <a:spcPts val="0"/>
                        </a:spcAft>
                      </a:pPr>
                      <a:r>
                        <a:rPr lang="en-GB" sz="2400" dirty="0">
                          <a:effectLst/>
                        </a:rPr>
                        <a:t>1 000 (2015-17)</a:t>
                      </a:r>
                    </a:p>
                    <a:p>
                      <a:pPr algn="r">
                        <a:spcAft>
                          <a:spcPts val="0"/>
                        </a:spcAft>
                      </a:pPr>
                      <a:r>
                        <a:rPr lang="en-GB" sz="2400" dirty="0">
                          <a:effectLst/>
                        </a:rPr>
                        <a:t>Gender ITM</a:t>
                      </a:r>
                      <a:endParaRPr lang="en-GB" sz="2400" dirty="0">
                        <a:effectLst/>
                        <a:latin typeface="Calibri" charset="0"/>
                        <a:ea typeface="Calibri" charset="0"/>
                        <a:cs typeface="Times New Roman" charset="0"/>
                      </a:endParaRPr>
                    </a:p>
                  </a:txBody>
                  <a:tcPr marL="68580" marR="68580" marT="0" marB="0"/>
                </a:tc>
              </a:tr>
            </a:tbl>
          </a:graphicData>
        </a:graphic>
      </p:graphicFrame>
      <p:sp>
        <p:nvSpPr>
          <p:cNvPr id="4" name="Footer Placeholder 3"/>
          <p:cNvSpPr>
            <a:spLocks noGrp="1"/>
          </p:cNvSpPr>
          <p:nvPr>
            <p:ph type="ftr" sz="quarter" idx="11"/>
          </p:nvPr>
        </p:nvSpPr>
        <p:spPr/>
        <p:txBody>
          <a:bodyPr/>
          <a:lstStyle/>
          <a:p>
            <a:r>
              <a:rPr lang="en-US" smtClean="0"/>
              <a:t>Livstock CRP PMC Sep 2017</a:t>
            </a:r>
            <a:endParaRPr lang="en-US"/>
          </a:p>
        </p:txBody>
      </p:sp>
      <p:sp>
        <p:nvSpPr>
          <p:cNvPr id="8" name="TextBox 7"/>
          <p:cNvSpPr txBox="1"/>
          <p:nvPr/>
        </p:nvSpPr>
        <p:spPr>
          <a:xfrm>
            <a:off x="1019331" y="5891134"/>
            <a:ext cx="1011431" cy="400110"/>
          </a:xfrm>
          <a:prstGeom prst="rect">
            <a:avLst/>
          </a:prstGeom>
          <a:noFill/>
        </p:spPr>
        <p:txBody>
          <a:bodyPr wrap="none" rtlCol="0">
            <a:spAutoFit/>
          </a:bodyPr>
          <a:lstStyle/>
          <a:p>
            <a:r>
              <a:rPr lang="en-US" sz="2000" dirty="0" smtClean="0"/>
              <a:t>In KUSD</a:t>
            </a:r>
            <a:endParaRPr lang="en-US" sz="2000" dirty="0"/>
          </a:p>
        </p:txBody>
      </p:sp>
    </p:spTree>
    <p:extLst>
      <p:ext uri="{BB962C8B-B14F-4D97-AF65-F5344CB8AC3E}">
        <p14:creationId xmlns:p14="http://schemas.microsoft.com/office/powerpoint/2010/main" val="8878909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Brief overview of </a:t>
            </a:r>
            <a:r>
              <a:rPr lang="en-US" dirty="0" smtClean="0"/>
              <a:t>flagship structure</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GB" dirty="0" smtClean="0"/>
              <a:t>Flagship </a:t>
            </a:r>
            <a:r>
              <a:rPr lang="en-GB" dirty="0" smtClean="0"/>
              <a:t>leader</a:t>
            </a:r>
            <a:r>
              <a:rPr lang="en-GB" dirty="0" smtClean="0"/>
              <a:t>: Ulf Magnusson, SLU</a:t>
            </a:r>
          </a:p>
          <a:p>
            <a:pPr marL="0" indent="0">
              <a:buNone/>
            </a:pPr>
            <a:r>
              <a:rPr lang="en-GB" dirty="0" smtClean="0"/>
              <a:t>Project manager: Stella </a:t>
            </a:r>
            <a:r>
              <a:rPr lang="en-GB" dirty="0" err="1" smtClean="0"/>
              <a:t>Ilkileng</a:t>
            </a:r>
            <a:r>
              <a:rPr lang="en-GB" dirty="0" smtClean="0"/>
              <a:t>, ILRI</a:t>
            </a:r>
          </a:p>
          <a:p>
            <a:pPr marL="0" indent="0">
              <a:buNone/>
            </a:pPr>
            <a:r>
              <a:rPr lang="en-GB" dirty="0" smtClean="0"/>
              <a:t>ILRI Focal point: </a:t>
            </a:r>
            <a:r>
              <a:rPr lang="en-GB" dirty="0"/>
              <a:t>B</a:t>
            </a:r>
            <a:r>
              <a:rPr lang="en-GB" dirty="0" smtClean="0"/>
              <a:t>arbara Wieland</a:t>
            </a:r>
          </a:p>
          <a:p>
            <a:pPr marL="0" indent="0">
              <a:buNone/>
            </a:pPr>
            <a:r>
              <a:rPr lang="en-GB" dirty="0" smtClean="0"/>
              <a:t>ICARDA focal Point: </a:t>
            </a:r>
            <a:r>
              <a:rPr lang="en-GB" dirty="0" err="1" smtClean="0"/>
              <a:t>Mourad</a:t>
            </a:r>
            <a:r>
              <a:rPr lang="en-GB" dirty="0" smtClean="0"/>
              <a:t> Rekik </a:t>
            </a:r>
            <a:endParaRPr lang="en-GB" dirty="0"/>
          </a:p>
          <a:p>
            <a:pPr marL="0" indent="0">
              <a:buNone/>
            </a:pPr>
            <a:endParaRPr lang="en-GB" dirty="0" smtClean="0"/>
          </a:p>
          <a:p>
            <a:pPr marL="0" indent="0">
              <a:buNone/>
            </a:pPr>
            <a:r>
              <a:rPr lang="en-GB" dirty="0" smtClean="0"/>
              <a:t>Four clusters of </a:t>
            </a:r>
            <a:r>
              <a:rPr lang="en-GB" dirty="0" smtClean="0"/>
              <a:t>activities:</a:t>
            </a:r>
            <a:endParaRPr lang="en-GB" dirty="0" smtClean="0"/>
          </a:p>
          <a:p>
            <a:pPr marL="514350" indent="-514350">
              <a:buFont typeface="+mj-lt"/>
              <a:buAutoNum type="arabicPeriod"/>
            </a:pPr>
            <a:r>
              <a:rPr lang="en-GB" dirty="0" smtClean="0"/>
              <a:t>Evaluate </a:t>
            </a:r>
            <a:r>
              <a:rPr lang="en-GB" dirty="0"/>
              <a:t>Health Constraints and Threats (leader </a:t>
            </a:r>
            <a:r>
              <a:rPr lang="en-GB" dirty="0" smtClean="0"/>
              <a:t>Barbara Wieland, ILRI) </a:t>
            </a:r>
            <a:r>
              <a:rPr lang="mr-IN" dirty="0" smtClean="0"/>
              <a:t>–</a:t>
            </a:r>
            <a:r>
              <a:rPr lang="en-GB" dirty="0" smtClean="0"/>
              <a:t> ILRI staff</a:t>
            </a:r>
          </a:p>
          <a:p>
            <a:pPr marL="514350" indent="-514350">
              <a:buFont typeface="+mj-lt"/>
              <a:buAutoNum type="arabicPeriod"/>
            </a:pPr>
            <a:r>
              <a:rPr lang="en-GB" dirty="0" smtClean="0"/>
              <a:t>Improved </a:t>
            </a:r>
            <a:r>
              <a:rPr lang="en-GB" dirty="0"/>
              <a:t>Herd Health incl. drug use (leader </a:t>
            </a:r>
            <a:r>
              <a:rPr lang="en-GB" dirty="0" smtClean="0"/>
              <a:t>Ulf </a:t>
            </a:r>
            <a:r>
              <a:rPr lang="en-GB" dirty="0" smtClean="0"/>
              <a:t>Magnusson </a:t>
            </a:r>
            <a:r>
              <a:rPr lang="en-GB" dirty="0"/>
              <a:t>and </a:t>
            </a:r>
            <a:r>
              <a:rPr lang="en-GB" dirty="0" smtClean="0"/>
              <a:t>Barbara Wieland) -ILRI, SLU and ICARDA staff</a:t>
            </a:r>
          </a:p>
          <a:p>
            <a:pPr marL="514350" indent="-514350">
              <a:buFont typeface="+mj-lt"/>
              <a:buAutoNum type="arabicPeriod"/>
            </a:pPr>
            <a:r>
              <a:rPr lang="en-GB" dirty="0" smtClean="0"/>
              <a:t>Diagnostics/Vaccines </a:t>
            </a:r>
            <a:r>
              <a:rPr lang="en-GB" dirty="0"/>
              <a:t>for control programmes (leader </a:t>
            </a:r>
            <a:r>
              <a:rPr lang="en-GB" dirty="0" err="1" smtClean="0"/>
              <a:t>Vish</a:t>
            </a:r>
            <a:r>
              <a:rPr lang="en-GB" dirty="0" smtClean="0"/>
              <a:t> Nene, ILRI) </a:t>
            </a:r>
            <a:r>
              <a:rPr lang="mr-IN" dirty="0" smtClean="0"/>
              <a:t>–</a:t>
            </a:r>
            <a:r>
              <a:rPr lang="en-GB" dirty="0" smtClean="0"/>
              <a:t>ILRI staff </a:t>
            </a:r>
          </a:p>
          <a:p>
            <a:pPr marL="514350" indent="-514350">
              <a:buFont typeface="+mj-lt"/>
              <a:buAutoNum type="arabicPeriod"/>
            </a:pPr>
            <a:r>
              <a:rPr lang="en-GB" dirty="0" smtClean="0"/>
              <a:t>Improved </a:t>
            </a:r>
            <a:r>
              <a:rPr lang="en-GB" dirty="0"/>
              <a:t>delivery of Services/ Products </a:t>
            </a:r>
            <a:r>
              <a:rPr lang="en-GB" dirty="0" smtClean="0"/>
              <a:t>(leader Henry Kiara) </a:t>
            </a:r>
            <a:r>
              <a:rPr lang="mr-IN" dirty="0" smtClean="0"/>
              <a:t>–</a:t>
            </a:r>
            <a:r>
              <a:rPr lang="en-GB" dirty="0" smtClean="0"/>
              <a:t> ILRI Staff</a:t>
            </a:r>
            <a:endParaRPr lang="en-GB" dirty="0"/>
          </a:p>
          <a:p>
            <a:pPr marL="514350" indent="-514350">
              <a:buFont typeface="+mj-lt"/>
              <a:buAutoNum type="arabicPeriod"/>
            </a:pPr>
            <a:endParaRPr lang="en-GB" dirty="0" smtClean="0"/>
          </a:p>
          <a:p>
            <a:endParaRPr lang="en-US" dirty="0"/>
          </a:p>
        </p:txBody>
      </p:sp>
      <p:sp>
        <p:nvSpPr>
          <p:cNvPr id="4" name="Footer Placeholder 3"/>
          <p:cNvSpPr>
            <a:spLocks noGrp="1"/>
          </p:cNvSpPr>
          <p:nvPr>
            <p:ph type="ftr" sz="quarter" idx="11"/>
          </p:nvPr>
        </p:nvSpPr>
        <p:spPr/>
        <p:txBody>
          <a:bodyPr/>
          <a:lstStyle/>
          <a:p>
            <a:r>
              <a:rPr lang="en-US" dirty="0" err="1" smtClean="0"/>
              <a:t>Livstock</a:t>
            </a:r>
            <a:r>
              <a:rPr lang="en-US" dirty="0" smtClean="0"/>
              <a:t> CRP PMC Sep 2017</a:t>
            </a:r>
            <a:endParaRPr lang="en-US" dirty="0"/>
          </a:p>
        </p:txBody>
      </p:sp>
    </p:spTree>
    <p:extLst>
      <p:ext uri="{BB962C8B-B14F-4D97-AF65-F5344CB8AC3E}">
        <p14:creationId xmlns:p14="http://schemas.microsoft.com/office/powerpoint/2010/main" val="13064956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2662939" y="56986"/>
            <a:ext cx="7383232" cy="6210933"/>
          </a:xfrm>
          <a:prstGeom prst="rect">
            <a:avLst/>
          </a:prstGeom>
          <a:solidFill>
            <a:srgbClr val="A5C9E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ounded Rectangle 116"/>
          <p:cNvSpPr/>
          <p:nvPr/>
        </p:nvSpPr>
        <p:spPr>
          <a:xfrm>
            <a:off x="4199003" y="2912393"/>
            <a:ext cx="2100353" cy="631623"/>
          </a:xfrm>
          <a:prstGeom prst="roundRect">
            <a:avLst/>
          </a:prstGeom>
          <a:solidFill>
            <a:srgbClr val="D9D9D9"/>
          </a:solidFill>
          <a:ln w="12700">
            <a:solidFill>
              <a:srgbClr val="99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rPr>
              <a:t>Animal </a:t>
            </a:r>
            <a:r>
              <a:rPr lang="en-US" sz="1000" dirty="0" smtClean="0">
                <a:solidFill>
                  <a:schemeClr val="tx1"/>
                </a:solidFill>
              </a:rPr>
              <a:t>health/extension </a:t>
            </a:r>
            <a:r>
              <a:rPr lang="en-US" sz="1000" dirty="0">
                <a:solidFill>
                  <a:schemeClr val="tx1"/>
                </a:solidFill>
              </a:rPr>
              <a:t>workers </a:t>
            </a:r>
            <a:r>
              <a:rPr lang="en-US" sz="1000" dirty="0" smtClean="0">
                <a:solidFill>
                  <a:schemeClr val="tx1"/>
                </a:solidFill>
              </a:rPr>
              <a:t>use </a:t>
            </a:r>
            <a:r>
              <a:rPr lang="en-US" sz="1000" dirty="0">
                <a:solidFill>
                  <a:schemeClr val="tx1"/>
                </a:solidFill>
              </a:rPr>
              <a:t>the new tool/protocol for identifying the most critical animal health </a:t>
            </a:r>
            <a:r>
              <a:rPr lang="en-US" sz="1000" dirty="0" smtClean="0">
                <a:solidFill>
                  <a:schemeClr val="tx1"/>
                </a:solidFill>
              </a:rPr>
              <a:t>interventions</a:t>
            </a:r>
            <a:endParaRPr lang="en-US" sz="1000" dirty="0">
              <a:solidFill>
                <a:schemeClr val="tx1"/>
              </a:solidFill>
            </a:endParaRPr>
          </a:p>
        </p:txBody>
      </p:sp>
      <p:sp>
        <p:nvSpPr>
          <p:cNvPr id="105" name="Rounded Rectangle 104"/>
          <p:cNvSpPr/>
          <p:nvPr/>
        </p:nvSpPr>
        <p:spPr>
          <a:xfrm>
            <a:off x="2909961" y="732765"/>
            <a:ext cx="1956288" cy="676995"/>
          </a:xfrm>
          <a:prstGeom prst="roundRect">
            <a:avLst/>
          </a:prstGeom>
          <a:solidFill>
            <a:srgbClr val="D9D9D9"/>
          </a:solidFill>
          <a:ln w="12700">
            <a:solidFill>
              <a:srgbClr val="99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smtClean="0">
                <a:solidFill>
                  <a:schemeClr val="tx1"/>
                </a:solidFill>
              </a:rPr>
              <a:t>Assessment tools &amp; risk maps are used </a:t>
            </a:r>
            <a:r>
              <a:rPr lang="en-US" sz="1000" dirty="0">
                <a:solidFill>
                  <a:schemeClr val="tx1"/>
                </a:solidFill>
              </a:rPr>
              <a:t>by </a:t>
            </a:r>
            <a:r>
              <a:rPr lang="en-US" sz="1000" dirty="0" smtClean="0">
                <a:solidFill>
                  <a:schemeClr val="tx1"/>
                </a:solidFill>
              </a:rPr>
              <a:t>national and international </a:t>
            </a:r>
            <a:r>
              <a:rPr lang="en-US" sz="1000" dirty="0">
                <a:solidFill>
                  <a:schemeClr val="tx1"/>
                </a:solidFill>
              </a:rPr>
              <a:t>research </a:t>
            </a:r>
            <a:r>
              <a:rPr lang="en-US" sz="1000" dirty="0" smtClean="0">
                <a:solidFill>
                  <a:schemeClr val="tx1"/>
                </a:solidFill>
              </a:rPr>
              <a:t>partners in CRP focus countries</a:t>
            </a:r>
            <a:endParaRPr lang="en-US" sz="1000" dirty="0">
              <a:solidFill>
                <a:schemeClr val="tx1"/>
              </a:solidFill>
            </a:endParaRPr>
          </a:p>
        </p:txBody>
      </p:sp>
      <p:sp>
        <p:nvSpPr>
          <p:cNvPr id="91" name="Rounded Rectangle 90"/>
          <p:cNvSpPr/>
          <p:nvPr/>
        </p:nvSpPr>
        <p:spPr>
          <a:xfrm>
            <a:off x="7340879" y="1527011"/>
            <a:ext cx="2069236" cy="560094"/>
          </a:xfrm>
          <a:prstGeom prst="roundRect">
            <a:avLst/>
          </a:prstGeom>
          <a:solidFill>
            <a:srgbClr val="D9D9D9"/>
          </a:solidFill>
          <a:ln w="12700">
            <a:solidFill>
              <a:srgbClr val="99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000" dirty="0">
                <a:solidFill>
                  <a:schemeClr val="tx1"/>
                </a:solidFill>
              </a:rPr>
              <a:t>Livestock keepers have necessary knowledge on AMR and APR and change their practices accordingly</a:t>
            </a:r>
          </a:p>
        </p:txBody>
      </p:sp>
      <p:sp>
        <p:nvSpPr>
          <p:cNvPr id="85" name="Rounded Rectangle 84"/>
          <p:cNvSpPr/>
          <p:nvPr/>
        </p:nvSpPr>
        <p:spPr>
          <a:xfrm>
            <a:off x="6671257" y="3901236"/>
            <a:ext cx="2738858" cy="722207"/>
          </a:xfrm>
          <a:prstGeom prst="roundRect">
            <a:avLst/>
          </a:prstGeom>
          <a:solidFill>
            <a:srgbClr val="D9D9D9"/>
          </a:solidFill>
          <a:ln w="12700">
            <a:solidFill>
              <a:srgbClr val="99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rPr>
              <a:t>Diagnostic tools and vaccines are used by national &amp; international research partners and government </a:t>
            </a:r>
            <a:r>
              <a:rPr lang="en-US" sz="1000" dirty="0" smtClean="0">
                <a:solidFill>
                  <a:schemeClr val="tx1"/>
                </a:solidFill>
              </a:rPr>
              <a:t>agencies and private sector  </a:t>
            </a:r>
            <a:r>
              <a:rPr lang="en-US" sz="1000" dirty="0">
                <a:solidFill>
                  <a:schemeClr val="tx1"/>
                </a:solidFill>
              </a:rPr>
              <a:t>for disease control in target livestock systems</a:t>
            </a:r>
          </a:p>
        </p:txBody>
      </p:sp>
      <p:sp>
        <p:nvSpPr>
          <p:cNvPr id="24" name="Rounded Rectangle 23"/>
          <p:cNvSpPr/>
          <p:nvPr/>
        </p:nvSpPr>
        <p:spPr>
          <a:xfrm>
            <a:off x="3128337" y="5459129"/>
            <a:ext cx="2671681" cy="560779"/>
          </a:xfrm>
          <a:prstGeom prst="roundRect">
            <a:avLst/>
          </a:prstGeom>
          <a:solidFill>
            <a:srgbClr val="D9D9D9"/>
          </a:solidFill>
          <a:ln w="12700">
            <a:solidFill>
              <a:srgbClr val="99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rPr>
              <a:t>Government, development and private sector actors use </a:t>
            </a:r>
            <a:r>
              <a:rPr lang="en-US" sz="1000" dirty="0" smtClean="0">
                <a:solidFill>
                  <a:schemeClr val="tx1"/>
                </a:solidFill>
              </a:rPr>
              <a:t>tested </a:t>
            </a:r>
            <a:r>
              <a:rPr lang="en-US" sz="1000" dirty="0">
                <a:solidFill>
                  <a:schemeClr val="tx1"/>
                </a:solidFill>
              </a:rPr>
              <a:t>sustainable </a:t>
            </a:r>
            <a:r>
              <a:rPr lang="en-US" sz="1000" dirty="0" smtClean="0">
                <a:solidFill>
                  <a:schemeClr val="tx1"/>
                </a:solidFill>
              </a:rPr>
              <a:t>delivery </a:t>
            </a:r>
            <a:r>
              <a:rPr lang="en-US" sz="1000" dirty="0">
                <a:solidFill>
                  <a:schemeClr val="tx1"/>
                </a:solidFill>
              </a:rPr>
              <a:t>models to </a:t>
            </a:r>
            <a:r>
              <a:rPr lang="en-US" sz="1000" dirty="0" smtClean="0">
                <a:solidFill>
                  <a:schemeClr val="tx1"/>
                </a:solidFill>
              </a:rPr>
              <a:t>provide </a:t>
            </a:r>
            <a:r>
              <a:rPr lang="en-US" sz="1000" dirty="0">
                <a:solidFill>
                  <a:schemeClr val="tx1"/>
                </a:solidFill>
              </a:rPr>
              <a:t>products and services to livestock </a:t>
            </a:r>
            <a:r>
              <a:rPr lang="en-US" sz="1000" dirty="0" smtClean="0">
                <a:solidFill>
                  <a:schemeClr val="tx1"/>
                </a:solidFill>
              </a:rPr>
              <a:t>keepers</a:t>
            </a:r>
            <a:endParaRPr lang="en-US" sz="1000" dirty="0">
              <a:solidFill>
                <a:schemeClr val="tx1"/>
              </a:solidFill>
            </a:endParaRPr>
          </a:p>
        </p:txBody>
      </p:sp>
      <p:sp>
        <p:nvSpPr>
          <p:cNvPr id="5" name="Rounded Rectangle 4"/>
          <p:cNvSpPr/>
          <p:nvPr/>
        </p:nvSpPr>
        <p:spPr>
          <a:xfrm>
            <a:off x="50081" y="622374"/>
            <a:ext cx="2528897" cy="786169"/>
          </a:xfrm>
          <a:prstGeom prst="roundRect">
            <a:avLst/>
          </a:prstGeom>
          <a:no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en-US" sz="1200" dirty="0" smtClean="0">
                <a:solidFill>
                  <a:schemeClr val="tx1"/>
                </a:solidFill>
              </a:rPr>
              <a:t>Assessment tools for significance of animal diseases</a:t>
            </a:r>
          </a:p>
          <a:p>
            <a:pPr marL="171450" indent="-171450">
              <a:buFont typeface="Arial" panose="020B0604020202020204" pitchFamily="34" charset="0"/>
              <a:buChar char="•"/>
            </a:pPr>
            <a:r>
              <a:rPr lang="en-US" sz="1200" dirty="0" smtClean="0">
                <a:solidFill>
                  <a:schemeClr val="tx1"/>
                </a:solidFill>
              </a:rPr>
              <a:t>Risk maps for emergence of animal diseases</a:t>
            </a:r>
            <a:endParaRPr lang="en-US" sz="1200" dirty="0">
              <a:solidFill>
                <a:schemeClr val="tx1"/>
              </a:solidFill>
            </a:endParaRPr>
          </a:p>
        </p:txBody>
      </p:sp>
      <p:sp>
        <p:nvSpPr>
          <p:cNvPr id="12" name="Rectangle 11"/>
          <p:cNvSpPr/>
          <p:nvPr/>
        </p:nvSpPr>
        <p:spPr>
          <a:xfrm>
            <a:off x="81080" y="100479"/>
            <a:ext cx="2497898" cy="457200"/>
          </a:xfrm>
          <a:prstGeom prst="rect">
            <a:avLst/>
          </a:prstGeom>
          <a:solidFill>
            <a:srgbClr val="C050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Cluster 1:  Evaluate Animal Health Constraints and Threats </a:t>
            </a:r>
          </a:p>
        </p:txBody>
      </p:sp>
      <p:grpSp>
        <p:nvGrpSpPr>
          <p:cNvPr id="23" name="Group 22"/>
          <p:cNvGrpSpPr/>
          <p:nvPr/>
        </p:nvGrpSpPr>
        <p:grpSpPr>
          <a:xfrm>
            <a:off x="81079" y="1504694"/>
            <a:ext cx="2518790" cy="2207253"/>
            <a:chOff x="297098" y="1539366"/>
            <a:chExt cx="2298122" cy="1438527"/>
          </a:xfrm>
        </p:grpSpPr>
        <p:sp>
          <p:nvSpPr>
            <p:cNvPr id="13" name="Rounded Rectangle 12"/>
            <p:cNvSpPr/>
            <p:nvPr/>
          </p:nvSpPr>
          <p:spPr>
            <a:xfrm>
              <a:off x="297098" y="2018890"/>
              <a:ext cx="2284298" cy="959003"/>
            </a:xfrm>
            <a:prstGeom prst="roundRect">
              <a:avLst/>
            </a:prstGeom>
            <a:no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3663" indent="-93663">
                <a:buFont typeface="Arial" panose="020B0604020202020204" pitchFamily="34" charset="0"/>
                <a:buChar char="•"/>
              </a:pPr>
              <a:r>
                <a:rPr lang="en-US" sz="1100" dirty="0" smtClean="0">
                  <a:solidFill>
                    <a:schemeClr val="tx1"/>
                  </a:solidFill>
                </a:rPr>
                <a:t>Developed and evaluated herd health packages</a:t>
              </a:r>
            </a:p>
            <a:p>
              <a:pPr marL="93663" indent="-93663">
                <a:buFont typeface="Arial" panose="020B0604020202020204" pitchFamily="34" charset="0"/>
                <a:buChar char="•"/>
              </a:pPr>
              <a:r>
                <a:rPr lang="en-US" sz="1100" dirty="0" smtClean="0">
                  <a:solidFill>
                    <a:schemeClr val="tx1"/>
                  </a:solidFill>
                </a:rPr>
                <a:t>Availability and KAP for antimicrobial (AM) </a:t>
              </a:r>
            </a:p>
            <a:p>
              <a:pPr marL="93663" indent="-93663">
                <a:buFont typeface="Arial" panose="020B0604020202020204" pitchFamily="34" charset="0"/>
                <a:buChar char="•"/>
              </a:pPr>
              <a:r>
                <a:rPr lang="en-US" sz="1100" dirty="0" smtClean="0">
                  <a:solidFill>
                    <a:schemeClr val="tx1"/>
                  </a:solidFill>
                </a:rPr>
                <a:t>Antimicrobial Resistance (AMR) monitoring</a:t>
              </a:r>
              <a:endParaRPr lang="en-US" sz="1100" dirty="0">
                <a:solidFill>
                  <a:schemeClr val="tx1"/>
                </a:solidFill>
              </a:endParaRPr>
            </a:p>
          </p:txBody>
        </p:sp>
        <p:sp>
          <p:nvSpPr>
            <p:cNvPr id="14" name="Rectangle 13"/>
            <p:cNvSpPr/>
            <p:nvPr/>
          </p:nvSpPr>
          <p:spPr>
            <a:xfrm>
              <a:off x="297099" y="1539366"/>
              <a:ext cx="2298121" cy="457200"/>
            </a:xfrm>
            <a:prstGeom prst="rect">
              <a:avLst/>
            </a:prstGeom>
            <a:solidFill>
              <a:srgbClr val="C050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Cluster 2: </a:t>
              </a:r>
              <a:r>
                <a:rPr lang="en-GB" sz="1200" dirty="0"/>
                <a:t>Improve herd health management, including drug use, to optimize livestock productivity</a:t>
              </a:r>
              <a:endParaRPr lang="en-US" sz="1200" dirty="0" smtClean="0"/>
            </a:p>
          </p:txBody>
        </p:sp>
      </p:grpSp>
      <p:sp>
        <p:nvSpPr>
          <p:cNvPr id="15" name="Rounded Rectangle 14"/>
          <p:cNvSpPr/>
          <p:nvPr/>
        </p:nvSpPr>
        <p:spPr>
          <a:xfrm>
            <a:off x="69594" y="4341881"/>
            <a:ext cx="2530276" cy="591045"/>
          </a:xfrm>
          <a:prstGeom prst="roundRect">
            <a:avLst/>
          </a:prstGeom>
          <a:no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en-US" sz="1200" dirty="0" smtClean="0">
                <a:solidFill>
                  <a:schemeClr val="tx1"/>
                </a:solidFill>
              </a:rPr>
              <a:t>Diagnostic platforms</a:t>
            </a:r>
          </a:p>
          <a:p>
            <a:pPr marL="171450" indent="-171450">
              <a:buFont typeface="Arial" panose="020B0604020202020204" pitchFamily="34" charset="0"/>
              <a:buChar char="•"/>
            </a:pPr>
            <a:r>
              <a:rPr lang="en-US" sz="1200" dirty="0" smtClean="0">
                <a:solidFill>
                  <a:schemeClr val="tx1"/>
                </a:solidFill>
              </a:rPr>
              <a:t>Short and long term vaccine development</a:t>
            </a:r>
          </a:p>
        </p:txBody>
      </p:sp>
      <p:sp>
        <p:nvSpPr>
          <p:cNvPr id="16" name="Rectangle 15"/>
          <p:cNvSpPr/>
          <p:nvPr/>
        </p:nvSpPr>
        <p:spPr>
          <a:xfrm>
            <a:off x="81079" y="3761633"/>
            <a:ext cx="2518790" cy="517515"/>
          </a:xfrm>
          <a:prstGeom prst="rect">
            <a:avLst/>
          </a:prstGeom>
          <a:solidFill>
            <a:srgbClr val="C050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t>Cluster 3: Develop </a:t>
            </a:r>
            <a:r>
              <a:rPr lang="en-GB" sz="1200" dirty="0"/>
              <a:t>diagnostics and vaccines to improve animal disease control programs</a:t>
            </a:r>
            <a:endParaRPr lang="en-US" sz="1200" dirty="0"/>
          </a:p>
        </p:txBody>
      </p:sp>
      <p:sp>
        <p:nvSpPr>
          <p:cNvPr id="17" name="Rounded Rectangle 16"/>
          <p:cNvSpPr/>
          <p:nvPr/>
        </p:nvSpPr>
        <p:spPr>
          <a:xfrm>
            <a:off x="81080" y="5663242"/>
            <a:ext cx="2518790" cy="604677"/>
          </a:xfrm>
          <a:prstGeom prst="roundRect">
            <a:avLst/>
          </a:prstGeom>
          <a:no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200" dirty="0" smtClean="0">
              <a:solidFill>
                <a:schemeClr val="tx1"/>
              </a:solidFill>
            </a:endParaRPr>
          </a:p>
          <a:p>
            <a:pPr marL="171450" indent="-171450">
              <a:buFont typeface="Arial" panose="020B0604020202020204" pitchFamily="34" charset="0"/>
              <a:buChar char="•"/>
            </a:pPr>
            <a:r>
              <a:rPr lang="en-US" sz="1200" dirty="0" smtClean="0">
                <a:solidFill>
                  <a:schemeClr val="tx1"/>
                </a:solidFill>
              </a:rPr>
              <a:t>Gender-sensitive business models for animal health service delivery</a:t>
            </a:r>
          </a:p>
          <a:p>
            <a:endParaRPr lang="en-US" sz="1200" dirty="0">
              <a:solidFill>
                <a:schemeClr val="tx1"/>
              </a:solidFill>
            </a:endParaRPr>
          </a:p>
        </p:txBody>
      </p:sp>
      <p:sp>
        <p:nvSpPr>
          <p:cNvPr id="18" name="Rectangle 17"/>
          <p:cNvSpPr/>
          <p:nvPr/>
        </p:nvSpPr>
        <p:spPr>
          <a:xfrm>
            <a:off x="81079" y="5007383"/>
            <a:ext cx="2518791" cy="601532"/>
          </a:xfrm>
          <a:prstGeom prst="rect">
            <a:avLst/>
          </a:prstGeom>
          <a:solidFill>
            <a:srgbClr val="C050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t>Cluster 4: Develop models to </a:t>
            </a:r>
            <a:r>
              <a:rPr lang="en-GB" sz="1200" dirty="0"/>
              <a:t>improve </a:t>
            </a:r>
            <a:r>
              <a:rPr lang="en-GB" sz="1200" dirty="0" smtClean="0"/>
              <a:t>access to animal health products and services</a:t>
            </a:r>
            <a:endParaRPr lang="en-US" sz="1200" dirty="0"/>
          </a:p>
        </p:txBody>
      </p:sp>
      <p:cxnSp>
        <p:nvCxnSpPr>
          <p:cNvPr id="94" name="Straight Arrow Connector 93"/>
          <p:cNvCxnSpPr>
            <a:stCxn id="15" idx="3"/>
            <a:endCxn id="115" idx="1"/>
          </p:cNvCxnSpPr>
          <p:nvPr/>
        </p:nvCxnSpPr>
        <p:spPr>
          <a:xfrm>
            <a:off x="2599870" y="4637404"/>
            <a:ext cx="1076344" cy="1467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a:stCxn id="17" idx="3"/>
            <a:endCxn id="24" idx="1"/>
          </p:cNvCxnSpPr>
          <p:nvPr/>
        </p:nvCxnSpPr>
        <p:spPr>
          <a:xfrm flipV="1">
            <a:off x="2599870" y="5739519"/>
            <a:ext cx="528467" cy="2260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0" name="Rectangle 139"/>
          <p:cNvSpPr/>
          <p:nvPr/>
        </p:nvSpPr>
        <p:spPr>
          <a:xfrm>
            <a:off x="6548717" y="2139434"/>
            <a:ext cx="237566" cy="369332"/>
          </a:xfrm>
          <a:prstGeom prst="rect">
            <a:avLst/>
          </a:prstGeom>
        </p:spPr>
        <p:txBody>
          <a:bodyPr wrap="none">
            <a:spAutoFit/>
          </a:bodyPr>
          <a:lstStyle/>
          <a:p>
            <a:r>
              <a:rPr lang="en-US" dirty="0" smtClean="0"/>
              <a:t> </a:t>
            </a:r>
            <a:endParaRPr lang="en-US" dirty="0"/>
          </a:p>
        </p:txBody>
      </p:sp>
      <p:cxnSp>
        <p:nvCxnSpPr>
          <p:cNvPr id="145" name="Straight Arrow Connector 144"/>
          <p:cNvCxnSpPr>
            <a:stCxn id="93" idx="3"/>
            <a:endCxn id="55" idx="1"/>
          </p:cNvCxnSpPr>
          <p:nvPr/>
        </p:nvCxnSpPr>
        <p:spPr>
          <a:xfrm>
            <a:off x="9428520" y="3236936"/>
            <a:ext cx="895093" cy="5353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a:stCxn id="24" idx="3"/>
            <a:endCxn id="83" idx="1"/>
          </p:cNvCxnSpPr>
          <p:nvPr/>
        </p:nvCxnSpPr>
        <p:spPr>
          <a:xfrm>
            <a:off x="5800018" y="5739519"/>
            <a:ext cx="1221066" cy="101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5" idx="3"/>
            <a:endCxn id="105" idx="1"/>
          </p:cNvCxnSpPr>
          <p:nvPr/>
        </p:nvCxnSpPr>
        <p:spPr>
          <a:xfrm>
            <a:off x="2578978" y="1015459"/>
            <a:ext cx="330983" cy="55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a:stCxn id="13" idx="3"/>
            <a:endCxn id="114" idx="1"/>
          </p:cNvCxnSpPr>
          <p:nvPr/>
        </p:nvCxnSpPr>
        <p:spPr>
          <a:xfrm flipV="1">
            <a:off x="2584718" y="1915242"/>
            <a:ext cx="325245" cy="10609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a:stCxn id="117" idx="3"/>
            <a:endCxn id="93" idx="1"/>
          </p:cNvCxnSpPr>
          <p:nvPr/>
        </p:nvCxnSpPr>
        <p:spPr>
          <a:xfrm>
            <a:off x="6299356" y="3228205"/>
            <a:ext cx="1059928" cy="87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TextBox 27"/>
          <p:cNvSpPr txBox="1"/>
          <p:nvPr/>
        </p:nvSpPr>
        <p:spPr>
          <a:xfrm>
            <a:off x="10323613" y="478628"/>
            <a:ext cx="1705256" cy="1148858"/>
          </a:xfrm>
          <a:prstGeom prst="roundRect">
            <a:avLst/>
          </a:prstGeom>
          <a:solidFill>
            <a:srgbClr val="FFFF47"/>
          </a:solidFill>
          <a:ln w="9525" cmpd="sng">
            <a:solidFill>
              <a:srgbClr val="B8B400"/>
            </a:solidFill>
          </a:ln>
        </p:spPr>
        <p:style>
          <a:lnRef idx="0">
            <a:scrgbClr r="0" g="0" b="0"/>
          </a:lnRef>
          <a:fillRef idx="0">
            <a:scrgbClr r="0" g="0" b="0"/>
          </a:fillRef>
          <a:effectRef idx="0">
            <a:scrgbClr r="0" g="0" b="0"/>
          </a:effectRef>
          <a:fontRef idx="minor">
            <a:schemeClr val="dk1"/>
          </a:fontRef>
        </p:style>
        <p:txBody>
          <a:bodyPr wrap="square" lIns="0" tIns="0" rIns="0" bIns="0" rtlCol="0" anchor="ctr" anchorCtr="1"/>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200" dirty="0">
                <a:solidFill>
                  <a:schemeClr val="tx1"/>
                </a:solidFill>
              </a:rPr>
              <a:t>Reduce livestock disease risks associated with intensification and </a:t>
            </a:r>
            <a:r>
              <a:rPr lang="en-US" sz="1200" dirty="0" smtClean="0">
                <a:solidFill>
                  <a:schemeClr val="tx1"/>
                </a:solidFill>
              </a:rPr>
              <a:t>climate change</a:t>
            </a:r>
            <a:endParaRPr lang="en-US" sz="1200" dirty="0">
              <a:solidFill>
                <a:schemeClr val="tx1"/>
              </a:solidFill>
            </a:endParaRPr>
          </a:p>
        </p:txBody>
      </p:sp>
      <p:sp>
        <p:nvSpPr>
          <p:cNvPr id="55" name="TextBox 26"/>
          <p:cNvSpPr txBox="1"/>
          <p:nvPr/>
        </p:nvSpPr>
        <p:spPr>
          <a:xfrm>
            <a:off x="10323613" y="3076194"/>
            <a:ext cx="1688397" cy="1392135"/>
          </a:xfrm>
          <a:prstGeom prst="roundRect">
            <a:avLst/>
          </a:prstGeom>
          <a:solidFill>
            <a:srgbClr val="FFFF47"/>
          </a:solidFill>
          <a:ln w="9525" cmpd="sng">
            <a:solidFill>
              <a:srgbClr val="B8B400"/>
            </a:solidFill>
          </a:ln>
        </p:spPr>
        <p:style>
          <a:lnRef idx="0">
            <a:scrgbClr r="0" g="0" b="0"/>
          </a:lnRef>
          <a:fillRef idx="0">
            <a:scrgbClr r="0" g="0" b="0"/>
          </a:fillRef>
          <a:effectRef idx="0">
            <a:scrgbClr r="0" g="0" b="0"/>
          </a:effectRef>
          <a:fontRef idx="minor">
            <a:schemeClr val="dk1"/>
          </a:fontRef>
        </p:style>
        <p:txBody>
          <a:bodyPr wrap="square" lIns="0" tIns="0" rIns="0" bIns="0" rtlCol="0" anchor="ctr" anchorCtr="1"/>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200" dirty="0" smtClean="0">
                <a:solidFill>
                  <a:schemeClr val="tx1"/>
                </a:solidFill>
              </a:rPr>
              <a:t>Closed </a:t>
            </a:r>
            <a:r>
              <a:rPr lang="en-US" sz="1200" dirty="0">
                <a:solidFill>
                  <a:schemeClr val="tx1"/>
                </a:solidFill>
              </a:rPr>
              <a:t>yield gaps through improved</a:t>
            </a:r>
            <a:r>
              <a:rPr lang="en-US" sz="1200" baseline="0" dirty="0">
                <a:solidFill>
                  <a:schemeClr val="tx1"/>
                </a:solidFill>
              </a:rPr>
              <a:t> agronomic and </a:t>
            </a:r>
            <a:r>
              <a:rPr lang="en-US" sz="1200" baseline="0" dirty="0" smtClean="0">
                <a:solidFill>
                  <a:schemeClr val="tx1"/>
                </a:solidFill>
              </a:rPr>
              <a:t>animal </a:t>
            </a:r>
            <a:r>
              <a:rPr lang="en-US" sz="1200" baseline="0" dirty="0">
                <a:solidFill>
                  <a:schemeClr val="tx1"/>
                </a:solidFill>
              </a:rPr>
              <a:t>husbandry practices</a:t>
            </a:r>
            <a:endParaRPr lang="en-US" sz="1200" dirty="0">
              <a:solidFill>
                <a:schemeClr val="tx1"/>
              </a:solidFill>
            </a:endParaRPr>
          </a:p>
        </p:txBody>
      </p:sp>
      <p:sp>
        <p:nvSpPr>
          <p:cNvPr id="56" name="TextBox 3"/>
          <p:cNvSpPr txBox="1"/>
          <p:nvPr/>
        </p:nvSpPr>
        <p:spPr>
          <a:xfrm>
            <a:off x="10329848" y="1599338"/>
            <a:ext cx="1699021" cy="1173480"/>
          </a:xfrm>
          <a:prstGeom prst="roundRect">
            <a:avLst/>
          </a:prstGeom>
          <a:solidFill>
            <a:srgbClr val="FFFF47"/>
          </a:solidFill>
          <a:ln w="9525" cmpd="sng">
            <a:solidFill>
              <a:srgbClr val="B8B400"/>
            </a:solidFill>
          </a:ln>
        </p:spPr>
        <p:style>
          <a:lnRef idx="0">
            <a:scrgbClr r="0" g="0" b="0"/>
          </a:lnRef>
          <a:fillRef idx="0">
            <a:scrgbClr r="0" g="0" b="0"/>
          </a:fillRef>
          <a:effectRef idx="0">
            <a:scrgbClr r="0" g="0" b="0"/>
          </a:effectRef>
          <a:fontRef idx="minor">
            <a:schemeClr val="dk1"/>
          </a:fontRef>
        </p:style>
        <p:txBody>
          <a:bodyPr wrap="square" lIns="0" tIns="0" rIns="0" bIns="0" rtlCol="0" anchor="ctr" anchorCtr="1"/>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200" dirty="0" smtClean="0">
                <a:solidFill>
                  <a:schemeClr val="tx1"/>
                </a:solidFill>
              </a:rPr>
              <a:t>Reduced </a:t>
            </a:r>
            <a:r>
              <a:rPr lang="en-US" sz="1200" dirty="0">
                <a:solidFill>
                  <a:schemeClr val="tx1"/>
                </a:solidFill>
              </a:rPr>
              <a:t>biological and chemical</a:t>
            </a:r>
            <a:r>
              <a:rPr lang="en-US" sz="1200" baseline="0" dirty="0">
                <a:solidFill>
                  <a:schemeClr val="tx1"/>
                </a:solidFill>
              </a:rPr>
              <a:t> hazard in food systems</a:t>
            </a:r>
            <a:endParaRPr lang="en-US" sz="1200" dirty="0">
              <a:solidFill>
                <a:schemeClr val="tx1"/>
              </a:solidFill>
            </a:endParaRPr>
          </a:p>
        </p:txBody>
      </p:sp>
      <p:sp>
        <p:nvSpPr>
          <p:cNvPr id="63" name="TextBox 26"/>
          <p:cNvSpPr txBox="1"/>
          <p:nvPr/>
        </p:nvSpPr>
        <p:spPr>
          <a:xfrm>
            <a:off x="10275015" y="4623443"/>
            <a:ext cx="1762980" cy="1291185"/>
          </a:xfrm>
          <a:prstGeom prst="roundRect">
            <a:avLst/>
          </a:prstGeom>
          <a:solidFill>
            <a:srgbClr val="BC8FDD"/>
          </a:solidFill>
          <a:ln w="9525" cmpd="sng">
            <a:solidFill>
              <a:srgbClr val="934CC8"/>
            </a:solidFill>
          </a:ln>
        </p:spPr>
        <p:style>
          <a:lnRef idx="0">
            <a:scrgbClr r="0" g="0" b="0"/>
          </a:lnRef>
          <a:fillRef idx="0">
            <a:scrgbClr r="0" g="0" b="0"/>
          </a:fillRef>
          <a:effectRef idx="0">
            <a:scrgbClr r="0" g="0" b="0"/>
          </a:effectRef>
          <a:fontRef idx="minor">
            <a:schemeClr val="dk1"/>
          </a:fontRef>
        </p:style>
        <p:txBody>
          <a:bodyPr wrap="square" lIns="0" tIns="0" rIns="0" bIns="0" rtlCol="0" anchor="ctr" anchorCtr="1"/>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200" dirty="0">
                <a:solidFill>
                  <a:schemeClr val="tx1"/>
                </a:solidFill>
              </a:rPr>
              <a:t>Technologies that reduce women’s labour and energy expenditure developed and disseminated</a:t>
            </a:r>
            <a:endParaRPr lang="en-US" sz="1200" b="1" dirty="0">
              <a:solidFill>
                <a:schemeClr val="tx1"/>
              </a:solidFill>
            </a:endParaRPr>
          </a:p>
        </p:txBody>
      </p:sp>
      <p:cxnSp>
        <p:nvCxnSpPr>
          <p:cNvPr id="118" name="Straight Arrow Connector 117"/>
          <p:cNvCxnSpPr>
            <a:stCxn id="114" idx="0"/>
            <a:endCxn id="123" idx="1"/>
          </p:cNvCxnSpPr>
          <p:nvPr/>
        </p:nvCxnSpPr>
        <p:spPr>
          <a:xfrm>
            <a:off x="4087889" y="1538822"/>
            <a:ext cx="1290146" cy="8593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a:stCxn id="91" idx="3"/>
            <a:endCxn id="56" idx="1"/>
          </p:cNvCxnSpPr>
          <p:nvPr/>
        </p:nvCxnSpPr>
        <p:spPr>
          <a:xfrm>
            <a:off x="9410115" y="1807058"/>
            <a:ext cx="919733" cy="3790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a:stCxn id="105" idx="0"/>
            <a:endCxn id="40" idx="1"/>
          </p:cNvCxnSpPr>
          <p:nvPr/>
        </p:nvCxnSpPr>
        <p:spPr>
          <a:xfrm flipV="1">
            <a:off x="3888105" y="550391"/>
            <a:ext cx="1027475" cy="1823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a:stCxn id="40" idx="3"/>
            <a:endCxn id="95" idx="1"/>
          </p:cNvCxnSpPr>
          <p:nvPr/>
        </p:nvCxnSpPr>
        <p:spPr>
          <a:xfrm>
            <a:off x="7332628" y="550391"/>
            <a:ext cx="377082" cy="4532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3" name="Rounded Rectangle 82"/>
          <p:cNvSpPr/>
          <p:nvPr/>
        </p:nvSpPr>
        <p:spPr>
          <a:xfrm>
            <a:off x="7021084" y="5442346"/>
            <a:ext cx="2272944" cy="614694"/>
          </a:xfrm>
          <a:prstGeom prst="roundRect">
            <a:avLst/>
          </a:prstGeom>
          <a:solidFill>
            <a:srgbClr val="D9D9D9"/>
          </a:solidFill>
          <a:ln w="12700">
            <a:solidFill>
              <a:srgbClr val="99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000" dirty="0">
                <a:solidFill>
                  <a:schemeClr val="tx1"/>
                </a:solidFill>
              </a:rPr>
              <a:t>Improved access </a:t>
            </a:r>
            <a:r>
              <a:rPr lang="en-US" sz="1000" dirty="0" smtClean="0">
                <a:solidFill>
                  <a:schemeClr val="tx1"/>
                </a:solidFill>
              </a:rPr>
              <a:t>and use to </a:t>
            </a:r>
            <a:r>
              <a:rPr lang="en-US" sz="1000" dirty="0">
                <a:solidFill>
                  <a:schemeClr val="tx1"/>
                </a:solidFill>
              </a:rPr>
              <a:t>livestock related services and products for female and male livestock </a:t>
            </a:r>
            <a:r>
              <a:rPr lang="en-US" sz="1000" dirty="0" smtClean="0">
                <a:solidFill>
                  <a:schemeClr val="tx1"/>
                </a:solidFill>
              </a:rPr>
              <a:t>keepers</a:t>
            </a:r>
            <a:endParaRPr lang="en-US" sz="1000" dirty="0">
              <a:solidFill>
                <a:schemeClr val="tx1"/>
              </a:solidFill>
            </a:endParaRPr>
          </a:p>
        </p:txBody>
      </p:sp>
      <p:sp>
        <p:nvSpPr>
          <p:cNvPr id="93" name="Rounded Rectangle 92"/>
          <p:cNvSpPr/>
          <p:nvPr/>
        </p:nvSpPr>
        <p:spPr>
          <a:xfrm>
            <a:off x="7359284" y="2892562"/>
            <a:ext cx="2069236" cy="688748"/>
          </a:xfrm>
          <a:prstGeom prst="roundRect">
            <a:avLst/>
          </a:prstGeom>
          <a:solidFill>
            <a:srgbClr val="D9D9D9"/>
          </a:solidFill>
          <a:ln w="12700">
            <a:solidFill>
              <a:srgbClr val="99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Context specific herd health management packages </a:t>
            </a:r>
            <a:r>
              <a:rPr lang="en-US" sz="1000" dirty="0" smtClean="0">
                <a:solidFill>
                  <a:schemeClr val="tx1"/>
                </a:solidFill>
              </a:rPr>
              <a:t>adopted </a:t>
            </a:r>
            <a:r>
              <a:rPr lang="en-US" sz="1000" dirty="0">
                <a:solidFill>
                  <a:schemeClr val="tx1"/>
                </a:solidFill>
              </a:rPr>
              <a:t>by farmers, extension and animal health </a:t>
            </a:r>
            <a:r>
              <a:rPr lang="en-US" sz="1000" dirty="0" smtClean="0">
                <a:solidFill>
                  <a:schemeClr val="tx1"/>
                </a:solidFill>
              </a:rPr>
              <a:t>workers.</a:t>
            </a:r>
            <a:endParaRPr lang="en-US" sz="1000" dirty="0">
              <a:solidFill>
                <a:schemeClr val="tx1"/>
              </a:solidFill>
            </a:endParaRPr>
          </a:p>
        </p:txBody>
      </p:sp>
      <p:sp>
        <p:nvSpPr>
          <p:cNvPr id="95" name="Rounded Rectangle 94"/>
          <p:cNvSpPr/>
          <p:nvPr/>
        </p:nvSpPr>
        <p:spPr>
          <a:xfrm>
            <a:off x="7709710" y="551998"/>
            <a:ext cx="2112785" cy="903332"/>
          </a:xfrm>
          <a:prstGeom prst="roundRect">
            <a:avLst/>
          </a:prstGeom>
          <a:solidFill>
            <a:srgbClr val="D9D9D9"/>
          </a:solidFill>
          <a:ln w="12700">
            <a:solidFill>
              <a:srgbClr val="99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rPr>
              <a:t>Tools are used by national and international researchers </a:t>
            </a:r>
            <a:r>
              <a:rPr lang="en-US" sz="1000" dirty="0" smtClean="0">
                <a:solidFill>
                  <a:schemeClr val="tx1"/>
                </a:solidFill>
              </a:rPr>
              <a:t>and donors to prioritize research and development interventions to reduce livestock disease risks for livestock keepers</a:t>
            </a:r>
            <a:endParaRPr lang="en-US" sz="1000" dirty="0">
              <a:solidFill>
                <a:schemeClr val="tx1"/>
              </a:solidFill>
            </a:endParaRPr>
          </a:p>
        </p:txBody>
      </p:sp>
      <p:sp>
        <p:nvSpPr>
          <p:cNvPr id="40" name="Rounded Rectangle 39"/>
          <p:cNvSpPr/>
          <p:nvPr/>
        </p:nvSpPr>
        <p:spPr>
          <a:xfrm>
            <a:off x="4915580" y="230775"/>
            <a:ext cx="2417048" cy="639231"/>
          </a:xfrm>
          <a:prstGeom prst="roundRect">
            <a:avLst/>
          </a:prstGeom>
          <a:solidFill>
            <a:srgbClr val="D9D9D9"/>
          </a:solidFill>
          <a:ln w="12700">
            <a:solidFill>
              <a:srgbClr val="99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000" dirty="0" smtClean="0">
                <a:solidFill>
                  <a:schemeClr val="tx1"/>
                </a:solidFill>
              </a:rPr>
              <a:t>The findings from use of assessment tools &amp; risk maps are </a:t>
            </a:r>
            <a:r>
              <a:rPr lang="en-US" sz="1000" dirty="0">
                <a:solidFill>
                  <a:schemeClr val="tx1"/>
                </a:solidFill>
              </a:rPr>
              <a:t>used by </a:t>
            </a:r>
            <a:r>
              <a:rPr lang="en-US" sz="1000" dirty="0" smtClean="0">
                <a:solidFill>
                  <a:schemeClr val="tx1"/>
                </a:solidFill>
              </a:rPr>
              <a:t>national </a:t>
            </a:r>
            <a:r>
              <a:rPr lang="en-US" sz="1000" dirty="0">
                <a:solidFill>
                  <a:schemeClr val="tx1"/>
                </a:solidFill>
              </a:rPr>
              <a:t>and international research partners and major </a:t>
            </a:r>
            <a:r>
              <a:rPr lang="en-US" sz="1000" dirty="0" smtClean="0">
                <a:solidFill>
                  <a:schemeClr val="tx1"/>
                </a:solidFill>
              </a:rPr>
              <a:t>donors to prioritize </a:t>
            </a:r>
            <a:r>
              <a:rPr lang="en-US" sz="1000" dirty="0">
                <a:solidFill>
                  <a:schemeClr val="tx1"/>
                </a:solidFill>
              </a:rPr>
              <a:t>research agenda</a:t>
            </a:r>
          </a:p>
        </p:txBody>
      </p:sp>
      <p:sp>
        <p:nvSpPr>
          <p:cNvPr id="114" name="Rounded Rectangle 113"/>
          <p:cNvSpPr/>
          <p:nvPr/>
        </p:nvSpPr>
        <p:spPr>
          <a:xfrm>
            <a:off x="2909963" y="1538822"/>
            <a:ext cx="2355852" cy="752839"/>
          </a:xfrm>
          <a:prstGeom prst="roundRect">
            <a:avLst/>
          </a:prstGeom>
          <a:solidFill>
            <a:srgbClr val="D9D9D9"/>
          </a:solidFill>
          <a:ln w="12700">
            <a:solidFill>
              <a:srgbClr val="99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smtClean="0">
                <a:solidFill>
                  <a:schemeClr val="tx1"/>
                </a:solidFill>
              </a:rPr>
              <a:t>Changed capacity and  knowledge of national and international research partners in use and delivery of AM and AP in order to prevent emergence of resistance </a:t>
            </a:r>
            <a:endParaRPr lang="en-US" sz="1000" dirty="0">
              <a:solidFill>
                <a:schemeClr val="tx1"/>
              </a:solidFill>
            </a:endParaRPr>
          </a:p>
        </p:txBody>
      </p:sp>
      <p:sp>
        <p:nvSpPr>
          <p:cNvPr id="115" name="Rounded Rectangle 114"/>
          <p:cNvSpPr/>
          <p:nvPr/>
        </p:nvSpPr>
        <p:spPr>
          <a:xfrm>
            <a:off x="3676214" y="4499410"/>
            <a:ext cx="2422575" cy="569511"/>
          </a:xfrm>
          <a:prstGeom prst="roundRect">
            <a:avLst/>
          </a:prstGeom>
          <a:solidFill>
            <a:srgbClr val="D9D9D9"/>
          </a:solidFill>
          <a:ln>
            <a:solidFill>
              <a:srgbClr val="99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rPr>
              <a:t>Vaccine candidates are taken up for safety and efficacy testing by </a:t>
            </a:r>
            <a:r>
              <a:rPr lang="en-US" sz="1000" dirty="0" smtClean="0">
                <a:solidFill>
                  <a:schemeClr val="tx1"/>
                </a:solidFill>
              </a:rPr>
              <a:t>regulatory authorities </a:t>
            </a:r>
            <a:r>
              <a:rPr lang="en-US" sz="1000" dirty="0">
                <a:solidFill>
                  <a:schemeClr val="tx1"/>
                </a:solidFill>
              </a:rPr>
              <a:t>and/or commercial </a:t>
            </a:r>
            <a:r>
              <a:rPr lang="en-US" sz="1000" dirty="0" smtClean="0">
                <a:solidFill>
                  <a:schemeClr val="tx1"/>
                </a:solidFill>
              </a:rPr>
              <a:t>producers</a:t>
            </a:r>
            <a:endParaRPr lang="en-US" sz="1000" dirty="0">
              <a:solidFill>
                <a:schemeClr val="tx1"/>
              </a:solidFill>
            </a:endParaRPr>
          </a:p>
        </p:txBody>
      </p:sp>
      <p:sp>
        <p:nvSpPr>
          <p:cNvPr id="123" name="Rounded Rectangle 122"/>
          <p:cNvSpPr/>
          <p:nvPr/>
        </p:nvSpPr>
        <p:spPr>
          <a:xfrm>
            <a:off x="5378035" y="2113418"/>
            <a:ext cx="2503103" cy="569511"/>
          </a:xfrm>
          <a:prstGeom prst="roundRect">
            <a:avLst/>
          </a:prstGeom>
          <a:solidFill>
            <a:srgbClr val="D9D9D9"/>
          </a:solidFill>
          <a:ln w="12700">
            <a:solidFill>
              <a:srgbClr val="99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000" dirty="0">
                <a:solidFill>
                  <a:schemeClr val="tx1"/>
                </a:solidFill>
              </a:rPr>
              <a:t>Policy makers in at least two priority locations engage in discussion on AMR monitoring based on the research outputs</a:t>
            </a:r>
          </a:p>
        </p:txBody>
      </p:sp>
      <p:sp>
        <p:nvSpPr>
          <p:cNvPr id="124" name="Rounded Rectangle 123"/>
          <p:cNvSpPr/>
          <p:nvPr/>
        </p:nvSpPr>
        <p:spPr>
          <a:xfrm>
            <a:off x="3969550" y="3743895"/>
            <a:ext cx="1830469" cy="465699"/>
          </a:xfrm>
          <a:prstGeom prst="roundRect">
            <a:avLst/>
          </a:prstGeom>
          <a:solidFill>
            <a:srgbClr val="D9D9D9"/>
          </a:solidFill>
          <a:ln>
            <a:solidFill>
              <a:srgbClr val="99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rPr>
              <a:t>Research partners use novel assays and point-of-care diagnostics</a:t>
            </a:r>
          </a:p>
        </p:txBody>
      </p:sp>
      <p:cxnSp>
        <p:nvCxnSpPr>
          <p:cNvPr id="21" name="Straight Arrow Connector 20"/>
          <p:cNvCxnSpPr>
            <a:stCxn id="95" idx="3"/>
            <a:endCxn id="53" idx="1"/>
          </p:cNvCxnSpPr>
          <p:nvPr/>
        </p:nvCxnSpPr>
        <p:spPr>
          <a:xfrm>
            <a:off x="9822495" y="1003664"/>
            <a:ext cx="501118" cy="493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a:stCxn id="13" idx="3"/>
            <a:endCxn id="117" idx="1"/>
          </p:cNvCxnSpPr>
          <p:nvPr/>
        </p:nvCxnSpPr>
        <p:spPr>
          <a:xfrm>
            <a:off x="2584718" y="2976208"/>
            <a:ext cx="1614285" cy="2519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stCxn id="114" idx="3"/>
            <a:endCxn id="91" idx="1"/>
          </p:cNvCxnSpPr>
          <p:nvPr/>
        </p:nvCxnSpPr>
        <p:spPr>
          <a:xfrm flipV="1">
            <a:off x="5265815" y="1807058"/>
            <a:ext cx="2075064" cy="1081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a:stCxn id="123" idx="3"/>
            <a:endCxn id="91" idx="2"/>
          </p:cNvCxnSpPr>
          <p:nvPr/>
        </p:nvCxnSpPr>
        <p:spPr>
          <a:xfrm flipV="1">
            <a:off x="7881138" y="2087105"/>
            <a:ext cx="494359" cy="3110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0" name="Straight Arrow Connector 179"/>
          <p:cNvCxnSpPr>
            <a:stCxn id="115" idx="3"/>
            <a:endCxn id="85" idx="1"/>
          </p:cNvCxnSpPr>
          <p:nvPr/>
        </p:nvCxnSpPr>
        <p:spPr>
          <a:xfrm flipV="1">
            <a:off x="6098789" y="4262340"/>
            <a:ext cx="572468" cy="5218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2" name="Straight Arrow Connector 181"/>
          <p:cNvCxnSpPr>
            <a:stCxn id="124" idx="3"/>
            <a:endCxn id="85" idx="1"/>
          </p:cNvCxnSpPr>
          <p:nvPr/>
        </p:nvCxnSpPr>
        <p:spPr>
          <a:xfrm>
            <a:off x="5800019" y="3976745"/>
            <a:ext cx="871238" cy="2855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4" name="Straight Arrow Connector 183"/>
          <p:cNvCxnSpPr>
            <a:stCxn id="15" idx="3"/>
            <a:endCxn id="124" idx="1"/>
          </p:cNvCxnSpPr>
          <p:nvPr/>
        </p:nvCxnSpPr>
        <p:spPr>
          <a:xfrm flipV="1">
            <a:off x="2599870" y="3976745"/>
            <a:ext cx="1369680" cy="6606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5" name="Straight Arrow Connector 194"/>
          <p:cNvCxnSpPr>
            <a:stCxn id="85" idx="3"/>
            <a:endCxn id="55" idx="1"/>
          </p:cNvCxnSpPr>
          <p:nvPr/>
        </p:nvCxnSpPr>
        <p:spPr>
          <a:xfrm flipV="1">
            <a:off x="9410115" y="3772262"/>
            <a:ext cx="913498" cy="4900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5" name="Straight Arrow Connector 204"/>
          <p:cNvCxnSpPr>
            <a:stCxn id="83" idx="3"/>
            <a:endCxn id="55" idx="1"/>
          </p:cNvCxnSpPr>
          <p:nvPr/>
        </p:nvCxnSpPr>
        <p:spPr>
          <a:xfrm flipV="1">
            <a:off x="9294028" y="3772262"/>
            <a:ext cx="1029585" cy="19774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TextBox 13"/>
          <p:cNvSpPr txBox="1"/>
          <p:nvPr/>
        </p:nvSpPr>
        <p:spPr>
          <a:xfrm>
            <a:off x="81079" y="6317020"/>
            <a:ext cx="11947790" cy="535972"/>
          </a:xfrm>
          <a:prstGeom prst="rect">
            <a:avLst/>
          </a:prstGeom>
          <a:gradFill>
            <a:gsLst>
              <a:gs pos="9000">
                <a:srgbClr val="A6A6A6"/>
              </a:gs>
              <a:gs pos="100000">
                <a:srgbClr val="A6A6A6">
                  <a:alpha val="37000"/>
                  <a:lumMod val="35000"/>
                  <a:lumOff val="65000"/>
                </a:srgbClr>
              </a:gs>
            </a:gsLst>
            <a:lin ang="0" scaled="1"/>
          </a:gradFill>
          <a:ln w="9525" cmpd="sng">
            <a:noFill/>
          </a:ln>
        </p:spPr>
        <p:style>
          <a:lnRef idx="0">
            <a:scrgbClr r="0" g="0" b="0"/>
          </a:lnRef>
          <a:fillRef idx="0">
            <a:scrgbClr r="0" g="0" b="0"/>
          </a:fillRef>
          <a:effectRef idx="0">
            <a:scrgbClr r="0" g="0" b="0"/>
          </a:effectRef>
          <a:fontRef idx="minor">
            <a:schemeClr val="dk1"/>
          </a:fontRef>
        </p:style>
        <p:txBody>
          <a:bodyPr wrap="square" rtlCol="0" anchor="ctr" anchorCtr="1">
            <a:noAutofit/>
          </a:bodyPr>
          <a:lstStyle/>
          <a:p>
            <a:pPr>
              <a:lnSpc>
                <a:spcPct val="115000"/>
              </a:lnSpc>
            </a:pPr>
            <a:r>
              <a:rPr lang="en-GB" sz="1200" b="1" dirty="0">
                <a:solidFill>
                  <a:srgbClr val="323E4F"/>
                </a:solidFill>
                <a:effectLst/>
                <a:ea typeface="Calibri" panose="020F0502020204030204" pitchFamily="34" charset="0"/>
                <a:cs typeface="Calibri" panose="020F0502020204030204" pitchFamily="34" charset="0"/>
              </a:rPr>
              <a:t>Research </a:t>
            </a:r>
            <a:r>
              <a:rPr lang="en-GB" sz="1200" b="1" dirty="0">
                <a:solidFill>
                  <a:srgbClr val="323E4F"/>
                </a:solidFill>
                <a:ea typeface="Calibri" panose="020F0502020204030204" pitchFamily="34" charset="0"/>
                <a:cs typeface="Calibri" panose="020F0502020204030204" pitchFamily="34" charset="0"/>
              </a:rPr>
              <a:t>o</a:t>
            </a:r>
            <a:r>
              <a:rPr lang="en-GB" sz="1200" b="1" dirty="0" smtClean="0">
                <a:solidFill>
                  <a:srgbClr val="323E4F"/>
                </a:solidFill>
                <a:effectLst/>
                <a:ea typeface="Calibri" panose="020F0502020204030204" pitchFamily="34" charset="0"/>
                <a:cs typeface="Calibri" panose="020F0502020204030204" pitchFamily="34" charset="0"/>
              </a:rPr>
              <a:t>utputs                                                                                  </a:t>
            </a:r>
            <a:r>
              <a:rPr lang="en-GB" sz="1200" b="1" dirty="0" smtClean="0">
                <a:solidFill>
                  <a:srgbClr val="323E4F"/>
                </a:solidFill>
                <a:ea typeface="Calibri" panose="020F0502020204030204" pitchFamily="34" charset="0"/>
                <a:cs typeface="Calibri" panose="020F0502020204030204" pitchFamily="34" charset="0"/>
              </a:rPr>
              <a:t>Re</a:t>
            </a:r>
            <a:r>
              <a:rPr lang="en-GB" sz="1200" b="1" dirty="0" smtClean="0">
                <a:solidFill>
                  <a:srgbClr val="323E4F"/>
                </a:solidFill>
                <a:effectLst/>
                <a:ea typeface="Calibri" panose="020F0502020204030204" pitchFamily="34" charset="0"/>
                <a:cs typeface="Calibri" panose="020F0502020204030204" pitchFamily="34" charset="0"/>
              </a:rPr>
              <a:t>search </a:t>
            </a:r>
            <a:r>
              <a:rPr lang="en-GB" sz="1200" b="1" dirty="0">
                <a:solidFill>
                  <a:srgbClr val="323E4F"/>
                </a:solidFill>
                <a:effectLst/>
                <a:ea typeface="Calibri" panose="020F0502020204030204" pitchFamily="34" charset="0"/>
                <a:cs typeface="Calibri" panose="020F0502020204030204" pitchFamily="34" charset="0"/>
              </a:rPr>
              <a:t>&amp; (near) development </a:t>
            </a:r>
            <a:r>
              <a:rPr lang="en-GB" sz="1200" b="1" dirty="0" smtClean="0">
                <a:solidFill>
                  <a:srgbClr val="323E4F"/>
                </a:solidFill>
                <a:effectLst/>
                <a:ea typeface="Calibri" panose="020F0502020204030204" pitchFamily="34" charset="0"/>
                <a:cs typeface="Calibri" panose="020F0502020204030204" pitchFamily="34" charset="0"/>
              </a:rPr>
              <a:t>outcomes                                                                                                                        Sub-IDOs </a:t>
            </a:r>
          </a:p>
          <a:p>
            <a:pPr>
              <a:lnSpc>
                <a:spcPct val="115000"/>
              </a:lnSpc>
            </a:pPr>
            <a:r>
              <a:rPr lang="en-GB" sz="1200" b="1" dirty="0" smtClean="0">
                <a:solidFill>
                  <a:srgbClr val="323E4F"/>
                </a:solidFill>
                <a:ea typeface="Calibri" panose="020F0502020204030204" pitchFamily="34" charset="0"/>
                <a:cs typeface="Calibri" panose="020F0502020204030204" pitchFamily="34" charset="0"/>
              </a:rPr>
              <a:t>(Sphere of control)			                     (Sphere of influence) 	                                                                                     (Sphere of influence →→interest) </a:t>
            </a:r>
            <a:endParaRPr lang="en-US" sz="1100" dirty="0">
              <a:solidFill>
                <a:srgbClr val="323E4F"/>
              </a:solidFill>
              <a:effectLst/>
              <a:ea typeface="Calibri" panose="020F0502020204030204" pitchFamily="34" charset="0"/>
              <a:cs typeface="Calibri" panose="020F0502020204030204" pitchFamily="34" charset="0"/>
            </a:endParaRPr>
          </a:p>
        </p:txBody>
      </p:sp>
      <p:sp>
        <p:nvSpPr>
          <p:cNvPr id="57" name="Hexagon 56"/>
          <p:cNvSpPr/>
          <p:nvPr/>
        </p:nvSpPr>
        <p:spPr>
          <a:xfrm>
            <a:off x="6299356" y="3686315"/>
            <a:ext cx="509411" cy="285174"/>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E1,5</a:t>
            </a:r>
            <a:endParaRPr lang="en-US" sz="1400" dirty="0">
              <a:solidFill>
                <a:schemeClr val="tx1"/>
              </a:solidFill>
            </a:endParaRPr>
          </a:p>
        </p:txBody>
      </p:sp>
      <p:sp>
        <p:nvSpPr>
          <p:cNvPr id="58" name="8-Point Star 57"/>
          <p:cNvSpPr/>
          <p:nvPr/>
        </p:nvSpPr>
        <p:spPr>
          <a:xfrm>
            <a:off x="9645008" y="2352600"/>
            <a:ext cx="470646" cy="419515"/>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A3</a:t>
            </a:r>
            <a:endParaRPr lang="en-US" sz="1400" dirty="0">
              <a:solidFill>
                <a:schemeClr val="tx1"/>
              </a:solidFill>
            </a:endParaRPr>
          </a:p>
        </p:txBody>
      </p:sp>
      <p:sp>
        <p:nvSpPr>
          <p:cNvPr id="60" name="8-Point Star 59"/>
          <p:cNvSpPr/>
          <p:nvPr/>
        </p:nvSpPr>
        <p:spPr>
          <a:xfrm>
            <a:off x="4166439" y="249023"/>
            <a:ext cx="512575" cy="407249"/>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A2</a:t>
            </a:r>
            <a:endParaRPr lang="en-US" sz="1400" dirty="0">
              <a:solidFill>
                <a:schemeClr val="tx1"/>
              </a:solidFill>
            </a:endParaRPr>
          </a:p>
        </p:txBody>
      </p:sp>
      <p:sp>
        <p:nvSpPr>
          <p:cNvPr id="61" name="8-Point Star 60"/>
          <p:cNvSpPr/>
          <p:nvPr/>
        </p:nvSpPr>
        <p:spPr>
          <a:xfrm>
            <a:off x="9645008" y="2930847"/>
            <a:ext cx="489990" cy="443797"/>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A4</a:t>
            </a:r>
            <a:endParaRPr lang="en-US" sz="1400" dirty="0">
              <a:solidFill>
                <a:schemeClr val="tx1"/>
              </a:solidFill>
            </a:endParaRPr>
          </a:p>
        </p:txBody>
      </p:sp>
      <p:sp>
        <p:nvSpPr>
          <p:cNvPr id="62" name="Hexagon 61"/>
          <p:cNvSpPr/>
          <p:nvPr/>
        </p:nvSpPr>
        <p:spPr>
          <a:xfrm>
            <a:off x="2637493" y="554740"/>
            <a:ext cx="425622" cy="261555"/>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E1</a:t>
            </a:r>
            <a:endParaRPr lang="en-US" sz="1400" dirty="0">
              <a:solidFill>
                <a:schemeClr val="tx1"/>
              </a:solidFill>
            </a:endParaRPr>
          </a:p>
        </p:txBody>
      </p:sp>
      <p:sp>
        <p:nvSpPr>
          <p:cNvPr id="64" name="Hexagon 63"/>
          <p:cNvSpPr/>
          <p:nvPr/>
        </p:nvSpPr>
        <p:spPr>
          <a:xfrm>
            <a:off x="5228720" y="1786652"/>
            <a:ext cx="507904" cy="308698"/>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E2</a:t>
            </a:r>
            <a:endParaRPr lang="en-US" sz="1400" dirty="0">
              <a:solidFill>
                <a:schemeClr val="tx1"/>
              </a:solidFill>
            </a:endParaRPr>
          </a:p>
        </p:txBody>
      </p:sp>
      <p:sp>
        <p:nvSpPr>
          <p:cNvPr id="66" name="Hexagon 65"/>
          <p:cNvSpPr/>
          <p:nvPr/>
        </p:nvSpPr>
        <p:spPr>
          <a:xfrm>
            <a:off x="3928205" y="2707677"/>
            <a:ext cx="393124" cy="280617"/>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E3</a:t>
            </a:r>
            <a:endParaRPr lang="en-US" sz="1400" dirty="0">
              <a:solidFill>
                <a:schemeClr val="tx1"/>
              </a:solidFill>
            </a:endParaRPr>
          </a:p>
        </p:txBody>
      </p:sp>
      <p:sp>
        <p:nvSpPr>
          <p:cNvPr id="67" name="Hexagon 66"/>
          <p:cNvSpPr/>
          <p:nvPr/>
        </p:nvSpPr>
        <p:spPr>
          <a:xfrm>
            <a:off x="6723035" y="5304510"/>
            <a:ext cx="495541" cy="226572"/>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E1,4</a:t>
            </a:r>
            <a:endParaRPr lang="en-US" sz="1400" dirty="0">
              <a:solidFill>
                <a:schemeClr val="tx1"/>
              </a:solidFill>
            </a:endParaRPr>
          </a:p>
        </p:txBody>
      </p:sp>
      <p:sp>
        <p:nvSpPr>
          <p:cNvPr id="69" name="Hexagon 68"/>
          <p:cNvSpPr/>
          <p:nvPr/>
        </p:nvSpPr>
        <p:spPr>
          <a:xfrm>
            <a:off x="2848567" y="5270171"/>
            <a:ext cx="425622" cy="261555"/>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E1</a:t>
            </a:r>
            <a:endParaRPr lang="en-US" sz="1400" dirty="0">
              <a:solidFill>
                <a:schemeClr val="tx1"/>
              </a:solidFill>
            </a:endParaRPr>
          </a:p>
        </p:txBody>
      </p:sp>
      <p:sp>
        <p:nvSpPr>
          <p:cNvPr id="131" name="Hexagon 130"/>
          <p:cNvSpPr/>
          <p:nvPr/>
        </p:nvSpPr>
        <p:spPr>
          <a:xfrm>
            <a:off x="4671973" y="73915"/>
            <a:ext cx="425622" cy="261555"/>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E3</a:t>
            </a:r>
            <a:endParaRPr lang="en-US" sz="1400" dirty="0">
              <a:solidFill>
                <a:schemeClr val="tx1"/>
              </a:solidFill>
            </a:endParaRPr>
          </a:p>
        </p:txBody>
      </p:sp>
      <p:sp>
        <p:nvSpPr>
          <p:cNvPr id="132" name="Hexagon 131"/>
          <p:cNvSpPr/>
          <p:nvPr/>
        </p:nvSpPr>
        <p:spPr>
          <a:xfrm>
            <a:off x="2635756" y="1454135"/>
            <a:ext cx="425622" cy="261555"/>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E1</a:t>
            </a:r>
            <a:endParaRPr lang="en-US" sz="1400" dirty="0">
              <a:solidFill>
                <a:schemeClr val="tx1"/>
              </a:solidFill>
            </a:endParaRPr>
          </a:p>
        </p:txBody>
      </p:sp>
      <p:sp>
        <p:nvSpPr>
          <p:cNvPr id="133" name="Hexagon 132"/>
          <p:cNvSpPr/>
          <p:nvPr/>
        </p:nvSpPr>
        <p:spPr>
          <a:xfrm>
            <a:off x="6969180" y="2704131"/>
            <a:ext cx="509411" cy="285174"/>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E2,3</a:t>
            </a:r>
            <a:endParaRPr lang="en-US" sz="1400" dirty="0">
              <a:solidFill>
                <a:schemeClr val="tx1"/>
              </a:solidFill>
            </a:endParaRPr>
          </a:p>
        </p:txBody>
      </p:sp>
      <p:sp>
        <p:nvSpPr>
          <p:cNvPr id="134" name="Hexagon 133"/>
          <p:cNvSpPr/>
          <p:nvPr/>
        </p:nvSpPr>
        <p:spPr>
          <a:xfrm>
            <a:off x="7382567" y="445567"/>
            <a:ext cx="425622" cy="261555"/>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E4</a:t>
            </a:r>
            <a:endParaRPr lang="en-US" sz="1400" dirty="0">
              <a:solidFill>
                <a:schemeClr val="tx1"/>
              </a:solidFill>
            </a:endParaRPr>
          </a:p>
        </p:txBody>
      </p:sp>
      <p:sp>
        <p:nvSpPr>
          <p:cNvPr id="137" name="Hexagon 136"/>
          <p:cNvSpPr/>
          <p:nvPr/>
        </p:nvSpPr>
        <p:spPr>
          <a:xfrm>
            <a:off x="7070690" y="1311947"/>
            <a:ext cx="425622" cy="261555"/>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E1</a:t>
            </a:r>
            <a:endParaRPr lang="en-US" sz="1400" dirty="0">
              <a:solidFill>
                <a:schemeClr val="tx1"/>
              </a:solidFill>
            </a:endParaRPr>
          </a:p>
        </p:txBody>
      </p:sp>
      <p:sp>
        <p:nvSpPr>
          <p:cNvPr id="138" name="Hexagon 137"/>
          <p:cNvSpPr/>
          <p:nvPr/>
        </p:nvSpPr>
        <p:spPr>
          <a:xfrm>
            <a:off x="3636673" y="3589108"/>
            <a:ext cx="425622" cy="261555"/>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E1</a:t>
            </a:r>
            <a:endParaRPr lang="en-US" sz="1400" dirty="0">
              <a:solidFill>
                <a:schemeClr val="tx1"/>
              </a:solidFill>
            </a:endParaRPr>
          </a:p>
        </p:txBody>
      </p:sp>
      <p:sp>
        <p:nvSpPr>
          <p:cNvPr id="139" name="8-Point Star 138"/>
          <p:cNvSpPr/>
          <p:nvPr/>
        </p:nvSpPr>
        <p:spPr>
          <a:xfrm>
            <a:off x="6966016" y="685102"/>
            <a:ext cx="512575" cy="407249"/>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A3</a:t>
            </a:r>
            <a:endParaRPr lang="en-US" sz="1400" dirty="0">
              <a:solidFill>
                <a:schemeClr val="tx1"/>
              </a:solidFill>
            </a:endParaRPr>
          </a:p>
        </p:txBody>
      </p:sp>
      <p:sp>
        <p:nvSpPr>
          <p:cNvPr id="141" name="8-Point Star 140"/>
          <p:cNvSpPr/>
          <p:nvPr/>
        </p:nvSpPr>
        <p:spPr>
          <a:xfrm>
            <a:off x="6341120" y="1635097"/>
            <a:ext cx="520524" cy="369663"/>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A1,3</a:t>
            </a:r>
            <a:endParaRPr lang="en-US" sz="1400" dirty="0">
              <a:solidFill>
                <a:schemeClr val="tx1"/>
              </a:solidFill>
            </a:endParaRPr>
          </a:p>
        </p:txBody>
      </p:sp>
      <p:sp>
        <p:nvSpPr>
          <p:cNvPr id="142" name="8-Point Star 141"/>
          <p:cNvSpPr/>
          <p:nvPr/>
        </p:nvSpPr>
        <p:spPr>
          <a:xfrm>
            <a:off x="9669210" y="1119620"/>
            <a:ext cx="466519" cy="414640"/>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A1</a:t>
            </a:r>
            <a:endParaRPr lang="en-US" sz="1400" dirty="0">
              <a:solidFill>
                <a:schemeClr val="tx1"/>
              </a:solidFill>
            </a:endParaRPr>
          </a:p>
        </p:txBody>
      </p:sp>
      <p:sp>
        <p:nvSpPr>
          <p:cNvPr id="143" name="8-Point Star 142"/>
          <p:cNvSpPr/>
          <p:nvPr/>
        </p:nvSpPr>
        <p:spPr>
          <a:xfrm>
            <a:off x="6127218" y="5265555"/>
            <a:ext cx="470646" cy="419515"/>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A3</a:t>
            </a:r>
            <a:endParaRPr lang="en-US" sz="1400" dirty="0">
              <a:solidFill>
                <a:schemeClr val="tx1"/>
              </a:solidFill>
            </a:endParaRPr>
          </a:p>
        </p:txBody>
      </p:sp>
      <p:cxnSp>
        <p:nvCxnSpPr>
          <p:cNvPr id="144" name="Straight Arrow Connector 143"/>
          <p:cNvCxnSpPr>
            <a:stCxn id="83" idx="3"/>
            <a:endCxn id="63" idx="1"/>
          </p:cNvCxnSpPr>
          <p:nvPr/>
        </p:nvCxnSpPr>
        <p:spPr>
          <a:xfrm flipV="1">
            <a:off x="9294028" y="5269036"/>
            <a:ext cx="980987" cy="4806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6" name="Oval 145"/>
          <p:cNvSpPr/>
          <p:nvPr/>
        </p:nvSpPr>
        <p:spPr>
          <a:xfrm>
            <a:off x="9633376" y="465749"/>
            <a:ext cx="377003" cy="3319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1</a:t>
            </a:r>
            <a:endParaRPr lang="en-US" sz="1400" dirty="0">
              <a:solidFill>
                <a:schemeClr val="tx1"/>
              </a:solidFill>
            </a:endParaRPr>
          </a:p>
        </p:txBody>
      </p:sp>
      <p:sp>
        <p:nvSpPr>
          <p:cNvPr id="147" name="Oval 146"/>
          <p:cNvSpPr/>
          <p:nvPr/>
        </p:nvSpPr>
        <p:spPr>
          <a:xfrm>
            <a:off x="9131546" y="2667361"/>
            <a:ext cx="426778" cy="35869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2,3</a:t>
            </a:r>
            <a:endParaRPr lang="en-US" sz="1400" dirty="0">
              <a:solidFill>
                <a:schemeClr val="tx1"/>
              </a:solidFill>
            </a:endParaRPr>
          </a:p>
        </p:txBody>
      </p:sp>
      <p:sp>
        <p:nvSpPr>
          <p:cNvPr id="148" name="Oval 147"/>
          <p:cNvSpPr/>
          <p:nvPr/>
        </p:nvSpPr>
        <p:spPr>
          <a:xfrm>
            <a:off x="9180490" y="3708051"/>
            <a:ext cx="426778" cy="35869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1,4</a:t>
            </a:r>
            <a:endParaRPr lang="en-US" sz="1400" dirty="0">
              <a:solidFill>
                <a:schemeClr val="tx1"/>
              </a:solidFill>
            </a:endParaRPr>
          </a:p>
        </p:txBody>
      </p:sp>
      <p:sp>
        <p:nvSpPr>
          <p:cNvPr id="149" name="Oval 148"/>
          <p:cNvSpPr/>
          <p:nvPr/>
        </p:nvSpPr>
        <p:spPr>
          <a:xfrm>
            <a:off x="9045069" y="5255196"/>
            <a:ext cx="332920" cy="32519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3</a:t>
            </a:r>
            <a:endParaRPr lang="en-US" sz="1400" dirty="0">
              <a:solidFill>
                <a:schemeClr val="tx1"/>
              </a:solidFill>
            </a:endParaRPr>
          </a:p>
        </p:txBody>
      </p:sp>
      <p:sp>
        <p:nvSpPr>
          <p:cNvPr id="151" name="8-Point Star 150"/>
          <p:cNvSpPr/>
          <p:nvPr/>
        </p:nvSpPr>
        <p:spPr>
          <a:xfrm>
            <a:off x="9652839" y="4961689"/>
            <a:ext cx="470646" cy="419515"/>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A3</a:t>
            </a:r>
            <a:endParaRPr lang="en-US" sz="1400" dirty="0">
              <a:solidFill>
                <a:schemeClr val="tx1"/>
              </a:solidFill>
            </a:endParaRPr>
          </a:p>
        </p:txBody>
      </p:sp>
      <p:sp>
        <p:nvSpPr>
          <p:cNvPr id="155" name="Oval 154"/>
          <p:cNvSpPr/>
          <p:nvPr/>
        </p:nvSpPr>
        <p:spPr>
          <a:xfrm>
            <a:off x="9217296" y="1510061"/>
            <a:ext cx="362356" cy="33839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3</a:t>
            </a:r>
            <a:endParaRPr lang="en-US" sz="1400" dirty="0">
              <a:solidFill>
                <a:schemeClr val="tx1"/>
              </a:solidFill>
            </a:endParaRPr>
          </a:p>
        </p:txBody>
      </p:sp>
      <p:sp>
        <p:nvSpPr>
          <p:cNvPr id="82" name="Title 1"/>
          <p:cNvSpPr>
            <a:spLocks noGrp="1"/>
          </p:cNvSpPr>
          <p:nvPr>
            <p:ph type="title" idx="4294967295"/>
          </p:nvPr>
        </p:nvSpPr>
        <p:spPr>
          <a:xfrm>
            <a:off x="7478591" y="-15233"/>
            <a:ext cx="4681264" cy="431881"/>
          </a:xfrm>
          <a:solidFill>
            <a:schemeClr val="bg1"/>
          </a:solidFill>
        </p:spPr>
        <p:txBody>
          <a:bodyPr>
            <a:noAutofit/>
          </a:bodyPr>
          <a:lstStyle/>
          <a:p>
            <a:pPr algn="ctr"/>
            <a:r>
              <a:rPr lang="en-GB" sz="1400" b="1" dirty="0" smtClean="0"/>
              <a:t>Figure 2.2a </a:t>
            </a:r>
            <a:r>
              <a:rPr lang="en-GB" sz="1400" b="1" dirty="0"/>
              <a:t>Livestock </a:t>
            </a:r>
            <a:r>
              <a:rPr lang="en-GB" sz="1400" b="1" dirty="0" smtClean="0"/>
              <a:t>Health Flagship theory </a:t>
            </a:r>
            <a:r>
              <a:rPr lang="en-GB" sz="1400" b="1" dirty="0"/>
              <a:t>of </a:t>
            </a:r>
            <a:r>
              <a:rPr lang="en-GB" sz="1400" b="1" dirty="0" smtClean="0"/>
              <a:t>change </a:t>
            </a:r>
            <a:endParaRPr lang="en-GB" sz="1400" b="1" dirty="0"/>
          </a:p>
        </p:txBody>
      </p:sp>
      <p:sp>
        <p:nvSpPr>
          <p:cNvPr id="78" name="8-Point Star 77"/>
          <p:cNvSpPr/>
          <p:nvPr/>
        </p:nvSpPr>
        <p:spPr>
          <a:xfrm>
            <a:off x="2967578" y="2872569"/>
            <a:ext cx="512575" cy="407249"/>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A2</a:t>
            </a:r>
            <a:endParaRPr lang="en-US" sz="1400" dirty="0">
              <a:solidFill>
                <a:schemeClr val="tx1"/>
              </a:solidFill>
            </a:endParaRPr>
          </a:p>
        </p:txBody>
      </p:sp>
      <p:sp>
        <p:nvSpPr>
          <p:cNvPr id="80" name="8-Point Star 79"/>
          <p:cNvSpPr/>
          <p:nvPr/>
        </p:nvSpPr>
        <p:spPr>
          <a:xfrm>
            <a:off x="9633376" y="1767543"/>
            <a:ext cx="466519" cy="414640"/>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A5</a:t>
            </a:r>
            <a:endParaRPr lang="en-US" sz="1400" dirty="0">
              <a:solidFill>
                <a:schemeClr val="tx1"/>
              </a:solidFill>
            </a:endParaRPr>
          </a:p>
        </p:txBody>
      </p:sp>
      <p:sp>
        <p:nvSpPr>
          <p:cNvPr id="81" name="8-Point Star 80"/>
          <p:cNvSpPr/>
          <p:nvPr/>
        </p:nvSpPr>
        <p:spPr>
          <a:xfrm>
            <a:off x="6507505" y="3046437"/>
            <a:ext cx="520524" cy="369663"/>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A1,3</a:t>
            </a:r>
            <a:endParaRPr lang="en-US" sz="1400" dirty="0">
              <a:solidFill>
                <a:schemeClr val="tx1"/>
              </a:solidFill>
            </a:endParaRPr>
          </a:p>
        </p:txBody>
      </p:sp>
      <p:sp>
        <p:nvSpPr>
          <p:cNvPr id="84" name="Hexagon 83"/>
          <p:cNvSpPr/>
          <p:nvPr/>
        </p:nvSpPr>
        <p:spPr>
          <a:xfrm>
            <a:off x="3527538" y="4279148"/>
            <a:ext cx="425622" cy="261555"/>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E4</a:t>
            </a:r>
            <a:endParaRPr lang="en-US" sz="1400" dirty="0">
              <a:solidFill>
                <a:schemeClr val="tx1"/>
              </a:solidFill>
            </a:endParaRPr>
          </a:p>
        </p:txBody>
      </p:sp>
      <p:sp>
        <p:nvSpPr>
          <p:cNvPr id="86" name="8-Point Star 85"/>
          <p:cNvSpPr/>
          <p:nvPr/>
        </p:nvSpPr>
        <p:spPr>
          <a:xfrm>
            <a:off x="2606109" y="4382133"/>
            <a:ext cx="961247" cy="499362"/>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solidFill>
                  <a:schemeClr val="tx1"/>
                </a:solidFill>
              </a:rPr>
              <a:t>A1,2,3,4</a:t>
            </a:r>
            <a:endParaRPr lang="en-US" sz="1400" dirty="0">
              <a:solidFill>
                <a:schemeClr val="tx1"/>
              </a:solidFill>
            </a:endParaRPr>
          </a:p>
        </p:txBody>
      </p:sp>
      <p:sp>
        <p:nvSpPr>
          <p:cNvPr id="88" name="8-Point Star 87"/>
          <p:cNvSpPr/>
          <p:nvPr/>
        </p:nvSpPr>
        <p:spPr>
          <a:xfrm>
            <a:off x="2751400" y="5841420"/>
            <a:ext cx="489990" cy="443797"/>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smtClean="0">
                <a:solidFill>
                  <a:schemeClr val="tx1"/>
                </a:solidFill>
              </a:rPr>
              <a:t>A6</a:t>
            </a:r>
            <a:endParaRPr lang="en-US" sz="1400" dirty="0">
              <a:solidFill>
                <a:schemeClr val="tx1"/>
              </a:solidFill>
            </a:endParaRPr>
          </a:p>
        </p:txBody>
      </p:sp>
      <p:sp>
        <p:nvSpPr>
          <p:cNvPr id="2" name="Footer Placeholder 1"/>
          <p:cNvSpPr>
            <a:spLocks noGrp="1"/>
          </p:cNvSpPr>
          <p:nvPr>
            <p:ph type="ftr" sz="quarter" idx="11"/>
          </p:nvPr>
        </p:nvSpPr>
        <p:spPr/>
        <p:txBody>
          <a:bodyPr/>
          <a:lstStyle/>
          <a:p>
            <a:r>
              <a:rPr lang="en-US" smtClean="0"/>
              <a:t>Livstock CRP PMC Sep 2017</a:t>
            </a:r>
            <a:endParaRPr lang="en-US"/>
          </a:p>
        </p:txBody>
      </p:sp>
    </p:spTree>
    <p:extLst>
      <p:ext uri="{BB962C8B-B14F-4D97-AF65-F5344CB8AC3E}">
        <p14:creationId xmlns:p14="http://schemas.microsoft.com/office/powerpoint/2010/main" val="28370637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a:t>
            </a:r>
            <a:r>
              <a:rPr lang="en-US" dirty="0" smtClean="0"/>
              <a:t>pdate </a:t>
            </a:r>
            <a:r>
              <a:rPr lang="en-US" dirty="0"/>
              <a:t>of progress for the 2017 </a:t>
            </a:r>
            <a:r>
              <a:rPr lang="en-US" dirty="0" smtClean="0"/>
              <a:t>POWB (1)</a:t>
            </a:r>
            <a:endParaRPr lang="en-US" dirty="0"/>
          </a:p>
        </p:txBody>
      </p:sp>
      <p:sp>
        <p:nvSpPr>
          <p:cNvPr id="3" name="Content Placeholder 2"/>
          <p:cNvSpPr>
            <a:spLocks noGrp="1"/>
          </p:cNvSpPr>
          <p:nvPr>
            <p:ph idx="1"/>
          </p:nvPr>
        </p:nvSpPr>
        <p:spPr/>
        <p:txBody>
          <a:bodyPr/>
          <a:lstStyle/>
          <a:p>
            <a:r>
              <a:rPr lang="en-GB" dirty="0"/>
              <a:t>Evaluate Health Constraints and </a:t>
            </a:r>
            <a:r>
              <a:rPr lang="en-GB" dirty="0" smtClean="0"/>
              <a:t>Threats</a:t>
            </a:r>
          </a:p>
        </p:txBody>
      </p:sp>
      <p:sp>
        <p:nvSpPr>
          <p:cNvPr id="4" name="Footer Placeholder 3"/>
          <p:cNvSpPr>
            <a:spLocks noGrp="1"/>
          </p:cNvSpPr>
          <p:nvPr>
            <p:ph type="ftr" sz="quarter" idx="11"/>
          </p:nvPr>
        </p:nvSpPr>
        <p:spPr/>
        <p:txBody>
          <a:bodyPr/>
          <a:lstStyle/>
          <a:p>
            <a:r>
              <a:rPr lang="en-US" smtClean="0"/>
              <a:t>Livstock CRP PMC Sep 2017</a:t>
            </a:r>
            <a:endParaRPr lang="en-US"/>
          </a:p>
        </p:txBody>
      </p:sp>
      <p:graphicFrame>
        <p:nvGraphicFramePr>
          <p:cNvPr id="10" name="Table 9"/>
          <p:cNvGraphicFramePr>
            <a:graphicFrameLocks noGrp="1"/>
          </p:cNvGraphicFramePr>
          <p:nvPr>
            <p:extLst>
              <p:ext uri="{D42A27DB-BD31-4B8C-83A1-F6EECF244321}">
                <p14:modId xmlns:p14="http://schemas.microsoft.com/office/powerpoint/2010/main" val="1410251200"/>
              </p:ext>
            </p:extLst>
          </p:nvPr>
        </p:nvGraphicFramePr>
        <p:xfrm>
          <a:off x="1019331" y="2618264"/>
          <a:ext cx="10253273" cy="2849880"/>
        </p:xfrm>
        <a:graphic>
          <a:graphicData uri="http://schemas.openxmlformats.org/drawingml/2006/table">
            <a:tbl>
              <a:tblPr firstRow="1" firstCol="1" bandRow="1">
                <a:tableStyleId>{5C22544A-7EE6-4342-B048-85BDC9FD1C3A}</a:tableStyleId>
              </a:tblPr>
              <a:tblGrid>
                <a:gridCol w="6585144"/>
                <a:gridCol w="3668129"/>
              </a:tblGrid>
              <a:tr h="571500">
                <a:tc>
                  <a:txBody>
                    <a:bodyPr/>
                    <a:lstStyle/>
                    <a:p>
                      <a:pPr>
                        <a:spcAft>
                          <a:spcPts val="0"/>
                        </a:spcAft>
                      </a:pPr>
                      <a:r>
                        <a:rPr lang="en-GB" sz="1600" dirty="0" smtClean="0">
                          <a:effectLst/>
                          <a:latin typeface="+mn-lt"/>
                          <a:ea typeface="Calibri" charset="0"/>
                        </a:rPr>
                        <a:t>2017 Deliverables </a:t>
                      </a:r>
                      <a:endParaRPr lang="en-GB" sz="1600" dirty="0">
                        <a:effectLst/>
                        <a:latin typeface="+mn-lt"/>
                        <a:ea typeface="Calibri" charset="0"/>
                      </a:endParaRPr>
                    </a:p>
                  </a:txBody>
                  <a:tcPr marL="68580" marR="68580" marT="0" marB="0" anchor="ctr"/>
                </a:tc>
                <a:tc>
                  <a:txBody>
                    <a:bodyPr/>
                    <a:lstStyle/>
                    <a:p>
                      <a:pPr>
                        <a:spcAft>
                          <a:spcPts val="0"/>
                        </a:spcAft>
                      </a:pPr>
                      <a:endParaRPr lang="en-GB" sz="1600" b="1" dirty="0" smtClean="0">
                        <a:solidFill>
                          <a:schemeClr val="bg1"/>
                        </a:solidFill>
                        <a:effectLst/>
                        <a:latin typeface="+mn-lt"/>
                        <a:ea typeface="Calibri" charset="0"/>
                      </a:endParaRPr>
                    </a:p>
                    <a:p>
                      <a:pPr>
                        <a:spcAft>
                          <a:spcPts val="0"/>
                        </a:spcAft>
                      </a:pPr>
                      <a:r>
                        <a:rPr lang="en-GB" sz="1600" b="1" dirty="0" smtClean="0">
                          <a:solidFill>
                            <a:schemeClr val="bg1"/>
                          </a:solidFill>
                          <a:effectLst/>
                          <a:latin typeface="+mn-lt"/>
                          <a:ea typeface="Calibri" charset="0"/>
                        </a:rPr>
                        <a:t>Comments</a:t>
                      </a:r>
                      <a:endParaRPr lang="en-GB" sz="1600" b="1" dirty="0">
                        <a:solidFill>
                          <a:schemeClr val="bg1"/>
                        </a:solidFill>
                        <a:effectLst/>
                        <a:latin typeface="+mn-lt"/>
                        <a:ea typeface="Calibri" charset="0"/>
                      </a:endParaRPr>
                    </a:p>
                  </a:txBody>
                  <a:tcPr marL="68580" marR="68580" marT="0" marB="0"/>
                </a:tc>
              </a:tr>
              <a:tr h="571500">
                <a:tc>
                  <a:txBody>
                    <a:bodyPr/>
                    <a:lstStyle/>
                    <a:p>
                      <a:pPr>
                        <a:spcAft>
                          <a:spcPts val="0"/>
                        </a:spcAft>
                      </a:pPr>
                      <a:r>
                        <a:rPr lang="en-GB" sz="1600" dirty="0">
                          <a:effectLst/>
                        </a:rPr>
                        <a:t>Protocols to identify site-specific disease priorities, taking gender into account harmonised, CN for global assessment</a:t>
                      </a:r>
                      <a:endParaRPr lang="en-GB" sz="1200" dirty="0">
                        <a:effectLst/>
                        <a:latin typeface="Times New Roman" charset="0"/>
                        <a:ea typeface="Calibri" charset="0"/>
                      </a:endParaRPr>
                    </a:p>
                  </a:txBody>
                  <a:tcPr marL="68580" marR="68580" marT="0" marB="0" anchor="ctr"/>
                </a:tc>
                <a:tc>
                  <a:txBody>
                    <a:bodyPr/>
                    <a:lstStyle/>
                    <a:p>
                      <a:pPr>
                        <a:spcAft>
                          <a:spcPts val="0"/>
                        </a:spcAft>
                      </a:pPr>
                      <a:r>
                        <a:rPr lang="en-GB" sz="1600" b="0" dirty="0">
                          <a:solidFill>
                            <a:schemeClr val="tx1"/>
                          </a:solidFill>
                          <a:effectLst/>
                          <a:highlight>
                            <a:srgbClr val="FFFF00"/>
                          </a:highlight>
                        </a:rPr>
                        <a:t>Partly on track, even though CN rather shaky – hopefully we can put something useful together by the end of the year</a:t>
                      </a:r>
                      <a:endParaRPr lang="en-GB" sz="1200" b="0" dirty="0">
                        <a:solidFill>
                          <a:schemeClr val="tx1"/>
                        </a:solidFill>
                        <a:effectLst/>
                        <a:latin typeface="Times New Roman" charset="0"/>
                        <a:ea typeface="Calibri" charset="0"/>
                      </a:endParaRPr>
                    </a:p>
                  </a:txBody>
                  <a:tcPr marL="68580" marR="68580" marT="0" marB="0"/>
                </a:tc>
              </a:tr>
              <a:tr h="571500">
                <a:tc>
                  <a:txBody>
                    <a:bodyPr/>
                    <a:lstStyle/>
                    <a:p>
                      <a:pPr>
                        <a:spcAft>
                          <a:spcPts val="0"/>
                        </a:spcAft>
                      </a:pPr>
                      <a:r>
                        <a:rPr lang="en-GB" sz="1600">
                          <a:effectLst/>
                        </a:rPr>
                        <a:t>Reports on sero-surveys,  publications</a:t>
                      </a:r>
                      <a:endParaRPr lang="en-GB" sz="1200">
                        <a:effectLst/>
                        <a:latin typeface="Times New Roman" charset="0"/>
                        <a:ea typeface="Calibri" charset="0"/>
                      </a:endParaRPr>
                    </a:p>
                  </a:txBody>
                  <a:tcPr marL="68580" marR="68580" marT="0" marB="0" anchor="ctr"/>
                </a:tc>
                <a:tc>
                  <a:txBody>
                    <a:bodyPr/>
                    <a:lstStyle/>
                    <a:p>
                      <a:pPr>
                        <a:spcAft>
                          <a:spcPts val="0"/>
                        </a:spcAft>
                      </a:pPr>
                      <a:r>
                        <a:rPr lang="en-GB" sz="1600">
                          <a:effectLst/>
                          <a:highlight>
                            <a:srgbClr val="00FF00"/>
                          </a:highlight>
                        </a:rPr>
                        <a:t>On track for Ethiopia, Uganda and Vietnam</a:t>
                      </a:r>
                      <a:endParaRPr lang="en-GB" sz="1200">
                        <a:effectLst/>
                        <a:latin typeface="Times New Roman" charset="0"/>
                        <a:ea typeface="Calibri" charset="0"/>
                      </a:endParaRPr>
                    </a:p>
                  </a:txBody>
                  <a:tcPr marL="68580" marR="68580" marT="0" marB="0"/>
                </a:tc>
              </a:tr>
              <a:tr h="762000">
                <a:tc>
                  <a:txBody>
                    <a:bodyPr/>
                    <a:lstStyle/>
                    <a:p>
                      <a:pPr>
                        <a:spcAft>
                          <a:spcPts val="0"/>
                        </a:spcAft>
                      </a:pPr>
                      <a:r>
                        <a:rPr lang="en-GB" sz="1600">
                          <a:effectLst/>
                        </a:rPr>
                        <a:t>Report/draft papers on risks in target value chains, preliminary risk models/maps for ECF, ASF and PPR developed, protocol for gender sensitive modelling framework for ECF, ASF and PPR developed</a:t>
                      </a:r>
                      <a:endParaRPr lang="en-GB" sz="1200">
                        <a:effectLst/>
                        <a:latin typeface="Times New Roman" charset="0"/>
                        <a:ea typeface="Calibri" charset="0"/>
                      </a:endParaRPr>
                    </a:p>
                  </a:txBody>
                  <a:tcPr marL="68580" marR="68580" marT="0" marB="0" anchor="ctr"/>
                </a:tc>
                <a:tc>
                  <a:txBody>
                    <a:bodyPr/>
                    <a:lstStyle/>
                    <a:p>
                      <a:pPr>
                        <a:spcAft>
                          <a:spcPts val="0"/>
                        </a:spcAft>
                      </a:pPr>
                      <a:r>
                        <a:rPr lang="en-GB" sz="1600" dirty="0">
                          <a:effectLst/>
                          <a:highlight>
                            <a:srgbClr val="FFFF00"/>
                          </a:highlight>
                        </a:rPr>
                        <a:t>Partly on track: Agent-based modelling PhD proposal for ASF not funded, realistically we will have an outline of the modelling framework for ECF, ASF and PPR</a:t>
                      </a:r>
                      <a:endParaRPr lang="en-GB" sz="1200" dirty="0">
                        <a:effectLst/>
                        <a:latin typeface="Times New Roman" charset="0"/>
                        <a:ea typeface="Calibri" charset="0"/>
                      </a:endParaRPr>
                    </a:p>
                  </a:txBody>
                  <a:tcPr marL="68580" marR="68580" marT="0" marB="0"/>
                </a:tc>
              </a:tr>
            </a:tbl>
          </a:graphicData>
        </a:graphic>
      </p:graphicFrame>
    </p:spTree>
    <p:extLst>
      <p:ext uri="{BB962C8B-B14F-4D97-AF65-F5344CB8AC3E}">
        <p14:creationId xmlns:p14="http://schemas.microsoft.com/office/powerpoint/2010/main" val="1462106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a:t>
            </a:r>
            <a:r>
              <a:rPr lang="en-US" dirty="0" smtClean="0"/>
              <a:t>pdate </a:t>
            </a:r>
            <a:r>
              <a:rPr lang="en-US" dirty="0"/>
              <a:t>of progress for the 2017 </a:t>
            </a:r>
            <a:r>
              <a:rPr lang="en-US" smtClean="0"/>
              <a:t>POWB (2)</a:t>
            </a:r>
            <a:endParaRPr lang="en-US" dirty="0"/>
          </a:p>
        </p:txBody>
      </p:sp>
      <p:sp>
        <p:nvSpPr>
          <p:cNvPr id="3" name="Content Placeholder 2"/>
          <p:cNvSpPr>
            <a:spLocks noGrp="1"/>
          </p:cNvSpPr>
          <p:nvPr>
            <p:ph idx="1"/>
          </p:nvPr>
        </p:nvSpPr>
        <p:spPr/>
        <p:txBody>
          <a:bodyPr/>
          <a:lstStyle/>
          <a:p>
            <a:r>
              <a:rPr lang="en-GB" dirty="0" smtClean="0"/>
              <a:t>Improved </a:t>
            </a:r>
            <a:r>
              <a:rPr lang="en-GB" dirty="0"/>
              <a:t>Herd Health incl. drug </a:t>
            </a:r>
            <a:r>
              <a:rPr lang="en-GB" dirty="0" smtClean="0"/>
              <a:t>use</a:t>
            </a:r>
          </a:p>
          <a:p>
            <a:endParaRPr lang="en-GB" dirty="0" smtClean="0"/>
          </a:p>
        </p:txBody>
      </p:sp>
      <p:sp>
        <p:nvSpPr>
          <p:cNvPr id="4" name="Footer Placeholder 3"/>
          <p:cNvSpPr>
            <a:spLocks noGrp="1"/>
          </p:cNvSpPr>
          <p:nvPr>
            <p:ph type="ftr" sz="quarter" idx="11"/>
          </p:nvPr>
        </p:nvSpPr>
        <p:spPr/>
        <p:txBody>
          <a:bodyPr/>
          <a:lstStyle/>
          <a:p>
            <a:r>
              <a:rPr lang="en-US" smtClean="0"/>
              <a:t>Livstock CRP PMC Sep 2017</a:t>
            </a:r>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83526434"/>
              </p:ext>
            </p:extLst>
          </p:nvPr>
        </p:nvGraphicFramePr>
        <p:xfrm>
          <a:off x="929391" y="2456573"/>
          <a:ext cx="10208301" cy="3855726"/>
        </p:xfrm>
        <a:graphic>
          <a:graphicData uri="http://schemas.openxmlformats.org/drawingml/2006/table">
            <a:tbl>
              <a:tblPr firstRow="1" firstCol="1" bandRow="1">
                <a:tableStyleId>{5C22544A-7EE6-4342-B048-85BDC9FD1C3A}</a:tableStyleId>
              </a:tblPr>
              <a:tblGrid>
                <a:gridCol w="6925602"/>
                <a:gridCol w="3282699"/>
              </a:tblGrid>
              <a:tr h="284125">
                <a:tc>
                  <a:txBody>
                    <a:bodyPr/>
                    <a:lstStyle/>
                    <a:p>
                      <a:pPr>
                        <a:spcAft>
                          <a:spcPts val="0"/>
                        </a:spcAft>
                      </a:pPr>
                      <a:r>
                        <a:rPr lang="en-GB" sz="1400">
                          <a:effectLst/>
                        </a:rPr>
                        <a:t>2017 deliverables</a:t>
                      </a:r>
                      <a:endParaRPr lang="en-GB" sz="1400">
                        <a:effectLst/>
                        <a:latin typeface="Calibri" charset="0"/>
                        <a:ea typeface="Calibri" charset="0"/>
                        <a:cs typeface="Times New Roman" charset="0"/>
                      </a:endParaRPr>
                    </a:p>
                  </a:txBody>
                  <a:tcPr marL="68580" marR="68580" marT="0" marB="0"/>
                </a:tc>
                <a:tc>
                  <a:txBody>
                    <a:bodyPr/>
                    <a:lstStyle/>
                    <a:p>
                      <a:pPr>
                        <a:spcAft>
                          <a:spcPts val="0"/>
                        </a:spcAft>
                      </a:pPr>
                      <a:r>
                        <a:rPr lang="en-GB" sz="1400">
                          <a:effectLst/>
                        </a:rPr>
                        <a:t>Comments</a:t>
                      </a:r>
                      <a:endParaRPr lang="en-GB" sz="1400">
                        <a:effectLst/>
                        <a:latin typeface="Calibri" charset="0"/>
                        <a:ea typeface="Calibri" charset="0"/>
                        <a:cs typeface="Times New Roman" charset="0"/>
                      </a:endParaRPr>
                    </a:p>
                  </a:txBody>
                  <a:tcPr marL="68580" marR="68580" marT="0" marB="0"/>
                </a:tc>
              </a:tr>
              <a:tr h="517327">
                <a:tc>
                  <a:txBody>
                    <a:bodyPr/>
                    <a:lstStyle/>
                    <a:p>
                      <a:pPr>
                        <a:spcAft>
                          <a:spcPts val="0"/>
                        </a:spcAft>
                      </a:pPr>
                      <a:r>
                        <a:rPr lang="en-GB" sz="1400" dirty="0">
                          <a:effectLst/>
                        </a:rPr>
                        <a:t>Tool based on indicators (production, gender, youth, livelihoods) to evaluate /determine herd health packages in the Livestock CRP value chain developed.</a:t>
                      </a:r>
                      <a:endParaRPr lang="en-GB" sz="1400" dirty="0">
                        <a:effectLst/>
                        <a:latin typeface="Calibri" charset="0"/>
                        <a:ea typeface="Calibri" charset="0"/>
                        <a:cs typeface="Times New Roman" charset="0"/>
                      </a:endParaRPr>
                    </a:p>
                  </a:txBody>
                  <a:tcPr marL="68580" marR="68580" marT="0" marB="0"/>
                </a:tc>
                <a:tc>
                  <a:txBody>
                    <a:bodyPr/>
                    <a:lstStyle/>
                    <a:p>
                      <a:pPr>
                        <a:spcAft>
                          <a:spcPts val="0"/>
                        </a:spcAft>
                      </a:pPr>
                      <a:r>
                        <a:rPr lang="en-GB" sz="1400">
                          <a:effectLst/>
                          <a:highlight>
                            <a:srgbClr val="FF0000"/>
                          </a:highlight>
                        </a:rPr>
                        <a:t>Delayed due to lack of funding for SLU</a:t>
                      </a:r>
                      <a:endParaRPr lang="en-GB" sz="1400">
                        <a:effectLst/>
                        <a:latin typeface="Calibri" charset="0"/>
                        <a:ea typeface="Calibri" charset="0"/>
                        <a:cs typeface="Times New Roman" charset="0"/>
                      </a:endParaRPr>
                    </a:p>
                  </a:txBody>
                  <a:tcPr marL="68580" marR="68580" marT="0" marB="0"/>
                </a:tc>
              </a:tr>
              <a:tr h="862212">
                <a:tc>
                  <a:txBody>
                    <a:bodyPr/>
                    <a:lstStyle/>
                    <a:p>
                      <a:pPr>
                        <a:spcAft>
                          <a:spcPts val="0"/>
                        </a:spcAft>
                      </a:pPr>
                      <a:r>
                        <a:rPr lang="en-GB" sz="1400" dirty="0">
                          <a:effectLst/>
                        </a:rPr>
                        <a:t>Reports on testing of herd health packages (addressing biosecurity, infectious diseases and reproductive management constraints and assessments of feed and genetic shortcomings and antimicrobial use in dairy, pig and small ruminant systems).</a:t>
                      </a:r>
                    </a:p>
                    <a:p>
                      <a:pPr>
                        <a:spcAft>
                          <a:spcPts val="0"/>
                        </a:spcAft>
                      </a:pPr>
                      <a:r>
                        <a:rPr lang="en-GB" sz="1400" dirty="0">
                          <a:effectLst/>
                        </a:rPr>
                        <a:t> </a:t>
                      </a:r>
                      <a:endParaRPr lang="en-GB" sz="1400" dirty="0">
                        <a:effectLst/>
                        <a:latin typeface="Calibri" charset="0"/>
                        <a:ea typeface="Calibri" charset="0"/>
                        <a:cs typeface="Times New Roman" charset="0"/>
                      </a:endParaRPr>
                    </a:p>
                  </a:txBody>
                  <a:tcPr marL="68580" marR="68580" marT="0" marB="0"/>
                </a:tc>
                <a:tc>
                  <a:txBody>
                    <a:bodyPr/>
                    <a:lstStyle/>
                    <a:p>
                      <a:pPr>
                        <a:spcAft>
                          <a:spcPts val="0"/>
                        </a:spcAft>
                      </a:pPr>
                      <a:r>
                        <a:rPr lang="en-GB" sz="1400" dirty="0">
                          <a:effectLst/>
                          <a:highlight>
                            <a:srgbClr val="00FF00"/>
                          </a:highlight>
                        </a:rPr>
                        <a:t>On track in Ethiopia and Uganda</a:t>
                      </a:r>
                      <a:r>
                        <a:rPr lang="en-GB" sz="1400" dirty="0">
                          <a:effectLst/>
                        </a:rPr>
                        <a:t>, </a:t>
                      </a:r>
                      <a:r>
                        <a:rPr lang="en-GB" sz="1400" dirty="0">
                          <a:effectLst/>
                          <a:highlight>
                            <a:srgbClr val="FF0000"/>
                          </a:highlight>
                        </a:rPr>
                        <a:t>not in Tanzania</a:t>
                      </a:r>
                      <a:r>
                        <a:rPr lang="en-GB" sz="1400" dirty="0">
                          <a:effectLst/>
                        </a:rPr>
                        <a:t> </a:t>
                      </a:r>
                      <a:endParaRPr lang="en-GB" sz="1400" dirty="0">
                        <a:effectLst/>
                        <a:latin typeface="Calibri" charset="0"/>
                        <a:ea typeface="Calibri" charset="0"/>
                        <a:cs typeface="Times New Roman" charset="0"/>
                      </a:endParaRPr>
                    </a:p>
                  </a:txBody>
                  <a:tcPr marL="68580" marR="68580" marT="0" marB="0"/>
                </a:tc>
              </a:tr>
              <a:tr h="862212">
                <a:tc>
                  <a:txBody>
                    <a:bodyPr/>
                    <a:lstStyle/>
                    <a:p>
                      <a:pPr>
                        <a:spcAft>
                          <a:spcPts val="0"/>
                        </a:spcAft>
                      </a:pPr>
                      <a:r>
                        <a:rPr lang="en-GB" sz="1400">
                          <a:effectLst/>
                        </a:rPr>
                        <a:t>Training materials related to herd health produced</a:t>
                      </a:r>
                      <a:endParaRPr lang="en-GB" sz="1400">
                        <a:effectLst/>
                        <a:latin typeface="Calibri" charset="0"/>
                        <a:ea typeface="Calibri" charset="0"/>
                        <a:cs typeface="Times New Roman" charset="0"/>
                      </a:endParaRPr>
                    </a:p>
                  </a:txBody>
                  <a:tcPr marL="68580" marR="68580" marT="0" marB="0"/>
                </a:tc>
                <a:tc>
                  <a:txBody>
                    <a:bodyPr/>
                    <a:lstStyle/>
                    <a:p>
                      <a:pPr>
                        <a:spcAft>
                          <a:spcPts val="0"/>
                        </a:spcAft>
                      </a:pPr>
                      <a:r>
                        <a:rPr lang="en-GB" sz="1400">
                          <a:effectLst/>
                          <a:highlight>
                            <a:srgbClr val="00FF00"/>
                          </a:highlight>
                        </a:rPr>
                        <a:t>On track for small ruminants in Ethiopia</a:t>
                      </a:r>
                      <a:r>
                        <a:rPr lang="en-GB" sz="1400">
                          <a:effectLst/>
                        </a:rPr>
                        <a:t>, </a:t>
                      </a:r>
                      <a:r>
                        <a:rPr lang="en-GB" sz="1400">
                          <a:effectLst/>
                          <a:highlight>
                            <a:srgbClr val="FFFF00"/>
                          </a:highlight>
                        </a:rPr>
                        <a:t>in Uganda, evaluating the impact of training material used during L&amp;F</a:t>
                      </a:r>
                      <a:endParaRPr lang="en-GB" sz="1400">
                        <a:effectLst/>
                      </a:endParaRPr>
                    </a:p>
                    <a:p>
                      <a:pPr>
                        <a:spcAft>
                          <a:spcPts val="0"/>
                        </a:spcAft>
                      </a:pPr>
                      <a:r>
                        <a:rPr lang="en-GB" sz="1400">
                          <a:effectLst/>
                        </a:rPr>
                        <a:t> </a:t>
                      </a:r>
                      <a:endParaRPr lang="en-GB" sz="1400">
                        <a:effectLst/>
                        <a:latin typeface="Calibri" charset="0"/>
                        <a:ea typeface="Calibri" charset="0"/>
                        <a:cs typeface="Times New Roman" charset="0"/>
                      </a:endParaRPr>
                    </a:p>
                  </a:txBody>
                  <a:tcPr marL="68580" marR="68580" marT="0" marB="0"/>
                </a:tc>
              </a:tr>
              <a:tr h="689770">
                <a:tc>
                  <a:txBody>
                    <a:bodyPr/>
                    <a:lstStyle/>
                    <a:p>
                      <a:pPr>
                        <a:spcAft>
                          <a:spcPts val="0"/>
                        </a:spcAft>
                      </a:pPr>
                      <a:r>
                        <a:rPr lang="en-GB" sz="1400">
                          <a:effectLst/>
                        </a:rPr>
                        <a:t>Protocols to assess availability, use and KAP for antimicrobial/vet drug use developed (these will be gender/youth sensitive).</a:t>
                      </a:r>
                    </a:p>
                    <a:p>
                      <a:pPr>
                        <a:spcAft>
                          <a:spcPts val="0"/>
                        </a:spcAft>
                      </a:pPr>
                      <a:r>
                        <a:rPr lang="en-GB" sz="1400">
                          <a:effectLst/>
                        </a:rPr>
                        <a:t> </a:t>
                      </a:r>
                      <a:endParaRPr lang="en-GB" sz="1400">
                        <a:effectLst/>
                        <a:latin typeface="Calibri" charset="0"/>
                        <a:ea typeface="Calibri" charset="0"/>
                        <a:cs typeface="Times New Roman" charset="0"/>
                      </a:endParaRPr>
                    </a:p>
                  </a:txBody>
                  <a:tcPr marL="68580" marR="68580" marT="0" marB="0"/>
                </a:tc>
                <a:tc>
                  <a:txBody>
                    <a:bodyPr/>
                    <a:lstStyle/>
                    <a:p>
                      <a:pPr>
                        <a:spcAft>
                          <a:spcPts val="0"/>
                        </a:spcAft>
                      </a:pPr>
                      <a:r>
                        <a:rPr lang="en-GB" sz="1400">
                          <a:effectLst/>
                          <a:highlight>
                            <a:srgbClr val="00FF00"/>
                          </a:highlight>
                        </a:rPr>
                        <a:t>On track, but delayed due to coordination with A4NH and others.</a:t>
                      </a:r>
                      <a:endParaRPr lang="en-GB" sz="1400">
                        <a:effectLst/>
                      </a:endParaRPr>
                    </a:p>
                    <a:p>
                      <a:pPr>
                        <a:spcAft>
                          <a:spcPts val="0"/>
                        </a:spcAft>
                      </a:pPr>
                      <a:r>
                        <a:rPr lang="en-GB" sz="1400">
                          <a:effectLst/>
                        </a:rPr>
                        <a:t> </a:t>
                      </a:r>
                      <a:endParaRPr lang="en-GB" sz="1400">
                        <a:effectLst/>
                        <a:latin typeface="Calibri" charset="0"/>
                        <a:ea typeface="Calibri" charset="0"/>
                        <a:cs typeface="Times New Roman" charset="0"/>
                      </a:endParaRPr>
                    </a:p>
                  </a:txBody>
                  <a:tcPr marL="68580" marR="68580" marT="0" marB="0"/>
                </a:tc>
              </a:tr>
              <a:tr h="517327">
                <a:tc>
                  <a:txBody>
                    <a:bodyPr/>
                    <a:lstStyle/>
                    <a:p>
                      <a:pPr>
                        <a:spcAft>
                          <a:spcPts val="0"/>
                        </a:spcAft>
                      </a:pPr>
                      <a:r>
                        <a:rPr lang="en-GB" sz="1400">
                          <a:effectLst/>
                        </a:rPr>
                        <a:t>KAP survey reports for 3 VCs.</a:t>
                      </a:r>
                      <a:endParaRPr lang="en-GB" sz="1400">
                        <a:effectLst/>
                        <a:latin typeface="Calibri" charset="0"/>
                        <a:ea typeface="Calibri" charset="0"/>
                        <a:cs typeface="Times New Roman" charset="0"/>
                      </a:endParaRPr>
                    </a:p>
                  </a:txBody>
                  <a:tcPr marL="68580" marR="68580" marT="0" marB="0"/>
                </a:tc>
                <a:tc>
                  <a:txBody>
                    <a:bodyPr/>
                    <a:lstStyle/>
                    <a:p>
                      <a:pPr>
                        <a:spcAft>
                          <a:spcPts val="0"/>
                        </a:spcAft>
                      </a:pPr>
                      <a:r>
                        <a:rPr lang="en-GB" sz="1400" dirty="0">
                          <a:effectLst/>
                          <a:highlight>
                            <a:srgbClr val="00FF00"/>
                          </a:highlight>
                        </a:rPr>
                        <a:t>Delayed but on track for Ethiopia</a:t>
                      </a:r>
                      <a:r>
                        <a:rPr lang="en-GB" sz="1400" dirty="0">
                          <a:effectLst/>
                        </a:rPr>
                        <a:t>, </a:t>
                      </a:r>
                      <a:r>
                        <a:rPr lang="en-GB" sz="1400" dirty="0">
                          <a:effectLst/>
                          <a:highlight>
                            <a:srgbClr val="FFFF00"/>
                          </a:highlight>
                        </a:rPr>
                        <a:t>but maybe also Uganda and maybe even Vietnam</a:t>
                      </a:r>
                      <a:r>
                        <a:rPr lang="en-GB" sz="1400" dirty="0">
                          <a:effectLst/>
                        </a:rPr>
                        <a:t> </a:t>
                      </a:r>
                      <a:endParaRPr lang="en-GB" sz="1400" dirty="0">
                        <a:effectLst/>
                        <a:latin typeface="Calibri" charset="0"/>
                        <a:ea typeface="Calibri" charset="0"/>
                        <a:cs typeface="Times New Roman" charset="0"/>
                      </a:endParaRPr>
                    </a:p>
                  </a:txBody>
                  <a:tcPr marL="68580" marR="68580" marT="0" marB="0"/>
                </a:tc>
              </a:tr>
            </a:tbl>
          </a:graphicData>
        </a:graphic>
      </p:graphicFrame>
      <p:sp>
        <p:nvSpPr>
          <p:cNvPr id="6" name="Rectangle 1"/>
          <p:cNvSpPr>
            <a:spLocks noChangeArrowheads="1"/>
          </p:cNvSpPr>
          <p:nvPr/>
        </p:nvSpPr>
        <p:spPr bwMode="auto">
          <a:xfrm>
            <a:off x="2327885" y="1989453"/>
            <a:ext cx="1159766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x-none" altLang="x-none" sz="1800" b="0" i="0" u="none" strike="noStrike" cap="none" normalizeH="0" baseline="0">
                <a:ln>
                  <a:noFill/>
                </a:ln>
                <a:solidFill>
                  <a:schemeClr val="tx1"/>
                </a:solidFill>
                <a:effectLst/>
                <a:latin typeface="Arial" charset="0"/>
              </a:rPr>
              <a:t> </a:t>
            </a:r>
          </a:p>
        </p:txBody>
      </p:sp>
    </p:spTree>
    <p:extLst>
      <p:ext uri="{BB962C8B-B14F-4D97-AF65-F5344CB8AC3E}">
        <p14:creationId xmlns:p14="http://schemas.microsoft.com/office/powerpoint/2010/main" val="412888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a:t>
            </a:r>
            <a:r>
              <a:rPr lang="en-US" dirty="0" smtClean="0"/>
              <a:t>pdate </a:t>
            </a:r>
            <a:r>
              <a:rPr lang="en-US" dirty="0"/>
              <a:t>of progress for the 2017 </a:t>
            </a:r>
            <a:r>
              <a:rPr lang="en-US" dirty="0" smtClean="0"/>
              <a:t>POWB (3)</a:t>
            </a:r>
            <a:endParaRPr lang="en-US" dirty="0"/>
          </a:p>
        </p:txBody>
      </p:sp>
      <p:sp>
        <p:nvSpPr>
          <p:cNvPr id="3" name="Content Placeholder 2"/>
          <p:cNvSpPr>
            <a:spLocks noGrp="1"/>
          </p:cNvSpPr>
          <p:nvPr>
            <p:ph idx="1"/>
          </p:nvPr>
        </p:nvSpPr>
        <p:spPr/>
        <p:txBody>
          <a:bodyPr/>
          <a:lstStyle/>
          <a:p>
            <a:r>
              <a:rPr lang="en-GB" dirty="0"/>
              <a:t>Diagnostics/Vaccines for control </a:t>
            </a:r>
            <a:r>
              <a:rPr lang="en-GB" dirty="0" smtClean="0"/>
              <a:t>programmes</a:t>
            </a:r>
          </a:p>
          <a:p>
            <a:endParaRPr lang="en-GB" dirty="0"/>
          </a:p>
          <a:p>
            <a:endParaRPr lang="en-GB" dirty="0" smtClean="0"/>
          </a:p>
        </p:txBody>
      </p:sp>
      <p:sp>
        <p:nvSpPr>
          <p:cNvPr id="4" name="Footer Placeholder 3"/>
          <p:cNvSpPr>
            <a:spLocks noGrp="1"/>
          </p:cNvSpPr>
          <p:nvPr>
            <p:ph type="ftr" sz="quarter" idx="11"/>
          </p:nvPr>
        </p:nvSpPr>
        <p:spPr/>
        <p:txBody>
          <a:bodyPr/>
          <a:lstStyle/>
          <a:p>
            <a:r>
              <a:rPr lang="en-US" smtClean="0"/>
              <a:t>Livstock CRP PMC Sep 2017</a:t>
            </a:r>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045329163"/>
              </p:ext>
            </p:extLst>
          </p:nvPr>
        </p:nvGraphicFramePr>
        <p:xfrm>
          <a:off x="997126" y="2453523"/>
          <a:ext cx="10185536" cy="3807790"/>
        </p:xfrm>
        <a:graphic>
          <a:graphicData uri="http://schemas.openxmlformats.org/drawingml/2006/table">
            <a:tbl>
              <a:tblPr firstRow="1" firstCol="1" bandRow="1">
                <a:tableStyleId>{5C22544A-7EE6-4342-B048-85BDC9FD1C3A}</a:tableStyleId>
              </a:tblPr>
              <a:tblGrid>
                <a:gridCol w="8026953"/>
                <a:gridCol w="2158583"/>
              </a:tblGrid>
              <a:tr h="354304">
                <a:tc>
                  <a:txBody>
                    <a:bodyPr/>
                    <a:lstStyle/>
                    <a:p>
                      <a:pPr>
                        <a:spcAft>
                          <a:spcPts val="0"/>
                        </a:spcAft>
                      </a:pPr>
                      <a:r>
                        <a:rPr lang="en-GB" sz="1400">
                          <a:effectLst/>
                        </a:rPr>
                        <a:t>Deliverables 2017</a:t>
                      </a:r>
                      <a:endParaRPr lang="en-GB" sz="1200">
                        <a:effectLst/>
                        <a:latin typeface="Times New Roman" charset="0"/>
                        <a:ea typeface="Calibri" charset="0"/>
                      </a:endParaRPr>
                    </a:p>
                  </a:txBody>
                  <a:tcPr marL="68580" marR="68580" marT="0" marB="0" anchor="ctr"/>
                </a:tc>
                <a:tc>
                  <a:txBody>
                    <a:bodyPr/>
                    <a:lstStyle/>
                    <a:p>
                      <a:pPr>
                        <a:spcAft>
                          <a:spcPts val="0"/>
                        </a:spcAft>
                      </a:pPr>
                      <a:r>
                        <a:rPr lang="en-GB" sz="1400">
                          <a:effectLst/>
                        </a:rPr>
                        <a:t>Comments</a:t>
                      </a:r>
                      <a:endParaRPr lang="en-GB" sz="1200">
                        <a:effectLst/>
                        <a:latin typeface="Times New Roman" charset="0"/>
                        <a:ea typeface="Calibri" charset="0"/>
                      </a:endParaRPr>
                    </a:p>
                  </a:txBody>
                  <a:tcPr marL="68580" marR="68580" marT="0" marB="0" anchor="ctr"/>
                </a:tc>
              </a:tr>
              <a:tr h="335833">
                <a:tc>
                  <a:txBody>
                    <a:bodyPr/>
                    <a:lstStyle/>
                    <a:p>
                      <a:pPr>
                        <a:spcAft>
                          <a:spcPts val="0"/>
                        </a:spcAft>
                      </a:pPr>
                      <a:r>
                        <a:rPr lang="en-GB" sz="1400">
                          <a:effectLst/>
                        </a:rPr>
                        <a:t>Second generation lateral flow test for CBPP - publications / reports</a:t>
                      </a:r>
                      <a:endParaRPr lang="en-GB" sz="1200">
                        <a:effectLst/>
                        <a:latin typeface="Times New Roman" charset="0"/>
                        <a:ea typeface="Calibri" charset="0"/>
                      </a:endParaRPr>
                    </a:p>
                  </a:txBody>
                  <a:tcPr marL="68580" marR="68580" marT="0" marB="0" anchor="ctr"/>
                </a:tc>
                <a:tc rowSpan="7">
                  <a:txBody>
                    <a:bodyPr/>
                    <a:lstStyle/>
                    <a:p>
                      <a:pPr>
                        <a:spcAft>
                          <a:spcPts val="0"/>
                        </a:spcAft>
                      </a:pPr>
                      <a:r>
                        <a:rPr lang="en-GB" sz="1400">
                          <a:effectLst/>
                          <a:highlight>
                            <a:srgbClr val="00FF00"/>
                          </a:highlight>
                        </a:rPr>
                        <a:t>All on track, however challenging to provide evidence if not published in scientific journals</a:t>
                      </a:r>
                      <a:endParaRPr lang="en-GB" sz="1200">
                        <a:effectLst/>
                        <a:latin typeface="Times New Roman" charset="0"/>
                        <a:ea typeface="Calibri" charset="0"/>
                      </a:endParaRPr>
                    </a:p>
                  </a:txBody>
                  <a:tcPr marL="68580" marR="68580" marT="0" marB="0" anchor="ctr"/>
                </a:tc>
              </a:tr>
              <a:tr h="369417">
                <a:tc>
                  <a:txBody>
                    <a:bodyPr/>
                    <a:lstStyle/>
                    <a:p>
                      <a:pPr>
                        <a:spcAft>
                          <a:spcPts val="0"/>
                        </a:spcAft>
                      </a:pPr>
                      <a:r>
                        <a:rPr lang="en-GB" sz="1400">
                          <a:effectLst/>
                        </a:rPr>
                        <a:t>Small-scale CCPP sample collection from small ruminants - publications / reports</a:t>
                      </a:r>
                      <a:endParaRPr lang="en-GB" sz="1200">
                        <a:effectLst/>
                        <a:latin typeface="Times New Roman" charset="0"/>
                        <a:ea typeface="Calibri" charset="0"/>
                      </a:endParaRPr>
                    </a:p>
                  </a:txBody>
                  <a:tcPr marL="68580" marR="68580" marT="0" marB="0" anchor="ctr"/>
                </a:tc>
                <a:tc vMerge="1">
                  <a:txBody>
                    <a:bodyPr/>
                    <a:lstStyle/>
                    <a:p>
                      <a:endParaRPr lang="en-US"/>
                    </a:p>
                  </a:txBody>
                  <a:tcPr/>
                </a:tc>
              </a:tr>
              <a:tr h="1175417">
                <a:tc>
                  <a:txBody>
                    <a:bodyPr/>
                    <a:lstStyle/>
                    <a:p>
                      <a:pPr>
                        <a:spcAft>
                          <a:spcPts val="0"/>
                        </a:spcAft>
                      </a:pPr>
                      <a:r>
                        <a:rPr lang="en-GB" sz="1400">
                          <a:effectLst/>
                        </a:rPr>
                        <a:t>Report/blog on continued backstopping of ITM vaccine production at CTTBD.  Publications/blogs on the sporozoite proteome and antigens, immunity induced by the p67 sporozoite antigen, immunity induced by the Tp1 schizont antigen, immunogenicity of p67C in particulate forms.  A report/blog on novel approaches to antigen identification.</a:t>
                      </a:r>
                      <a:endParaRPr lang="en-GB" sz="1200">
                        <a:effectLst/>
                        <a:latin typeface="Times New Roman" charset="0"/>
                        <a:ea typeface="Calibri" charset="0"/>
                      </a:endParaRPr>
                    </a:p>
                  </a:txBody>
                  <a:tcPr marL="68580" marR="68580" marT="0" marB="0" anchor="ctr"/>
                </a:tc>
                <a:tc vMerge="1">
                  <a:txBody>
                    <a:bodyPr/>
                    <a:lstStyle/>
                    <a:p>
                      <a:endParaRPr lang="en-US"/>
                    </a:p>
                  </a:txBody>
                  <a:tcPr/>
                </a:tc>
              </a:tr>
              <a:tr h="385649">
                <a:tc>
                  <a:txBody>
                    <a:bodyPr/>
                    <a:lstStyle/>
                    <a:p>
                      <a:pPr>
                        <a:spcAft>
                          <a:spcPts val="0"/>
                        </a:spcAft>
                      </a:pPr>
                      <a:r>
                        <a:rPr lang="en-GB" sz="1400">
                          <a:effectLst/>
                        </a:rPr>
                        <a:t>Report/blog on attenuated CBPP and Mmc vaccine trials.</a:t>
                      </a:r>
                      <a:endParaRPr lang="en-GB" sz="1200">
                        <a:effectLst/>
                        <a:latin typeface="Times New Roman" charset="0"/>
                        <a:ea typeface="Calibri" charset="0"/>
                      </a:endParaRPr>
                    </a:p>
                  </a:txBody>
                  <a:tcPr marL="68580" marR="68580" marT="0" marB="0" anchor="ctr"/>
                </a:tc>
                <a:tc vMerge="1">
                  <a:txBody>
                    <a:bodyPr/>
                    <a:lstStyle/>
                    <a:p>
                      <a:endParaRPr lang="en-US"/>
                    </a:p>
                  </a:txBody>
                  <a:tcPr/>
                </a:tc>
              </a:tr>
              <a:tr h="503750">
                <a:tc>
                  <a:txBody>
                    <a:bodyPr/>
                    <a:lstStyle/>
                    <a:p>
                      <a:pPr>
                        <a:spcAft>
                          <a:spcPts val="0"/>
                        </a:spcAft>
                      </a:pPr>
                      <a:r>
                        <a:rPr lang="en-GB" sz="1400">
                          <a:effectLst/>
                        </a:rPr>
                        <a:t>A physical collection of mutant CCPP strains (ILRI biorepositry). Report/blog on immunological parameters on candidate vaccine strains and a challenge model. </a:t>
                      </a:r>
                      <a:endParaRPr lang="en-GB" sz="1200">
                        <a:effectLst/>
                        <a:latin typeface="Times New Roman" charset="0"/>
                        <a:ea typeface="Calibri" charset="0"/>
                      </a:endParaRPr>
                    </a:p>
                  </a:txBody>
                  <a:tcPr marL="68580" marR="68580" marT="0" marB="0" anchor="ctr"/>
                </a:tc>
                <a:tc vMerge="1">
                  <a:txBody>
                    <a:bodyPr/>
                    <a:lstStyle/>
                    <a:p>
                      <a:endParaRPr lang="en-US"/>
                    </a:p>
                  </a:txBody>
                  <a:tcPr/>
                </a:tc>
              </a:tr>
              <a:tr h="307287">
                <a:tc>
                  <a:txBody>
                    <a:bodyPr/>
                    <a:lstStyle/>
                    <a:p>
                      <a:pPr>
                        <a:spcAft>
                          <a:spcPts val="0"/>
                        </a:spcAft>
                      </a:pPr>
                      <a:r>
                        <a:rPr lang="en-GB" sz="1400">
                          <a:effectLst/>
                        </a:rPr>
                        <a:t>PANVAC report on vaccine formulations. </a:t>
                      </a:r>
                      <a:endParaRPr lang="en-GB" sz="1200">
                        <a:effectLst/>
                        <a:latin typeface="Times New Roman" charset="0"/>
                        <a:ea typeface="Calibri" charset="0"/>
                      </a:endParaRPr>
                    </a:p>
                  </a:txBody>
                  <a:tcPr marL="68580" marR="68580" marT="0" marB="0" anchor="ctr"/>
                </a:tc>
                <a:tc vMerge="1">
                  <a:txBody>
                    <a:bodyPr/>
                    <a:lstStyle/>
                    <a:p>
                      <a:endParaRPr lang="en-US"/>
                    </a:p>
                  </a:txBody>
                  <a:tcPr/>
                </a:tc>
              </a:tr>
              <a:tr h="376133">
                <a:tc>
                  <a:txBody>
                    <a:bodyPr/>
                    <a:lstStyle/>
                    <a:p>
                      <a:pPr>
                        <a:spcAft>
                          <a:spcPts val="0"/>
                        </a:spcAft>
                      </a:pPr>
                      <a:r>
                        <a:rPr lang="en-GB" sz="1400" dirty="0">
                          <a:effectLst/>
                        </a:rPr>
                        <a:t>Report/blog on new antigens and swine MHC class I gene sequences, new tools for ASF research. </a:t>
                      </a:r>
                      <a:endParaRPr lang="en-GB" sz="1200" dirty="0">
                        <a:effectLst/>
                        <a:latin typeface="Times New Roman" charset="0"/>
                        <a:ea typeface="Calibri" charset="0"/>
                      </a:endParaRPr>
                    </a:p>
                  </a:txBody>
                  <a:tcPr marL="68580" marR="68580" marT="0" marB="0" anchor="ctr"/>
                </a:tc>
                <a:tc vMerge="1">
                  <a:txBody>
                    <a:bodyPr/>
                    <a:lstStyle/>
                    <a:p>
                      <a:endParaRPr lang="en-US"/>
                    </a:p>
                  </a:txBody>
                  <a:tcPr/>
                </a:tc>
              </a:tr>
            </a:tbl>
          </a:graphicData>
        </a:graphic>
      </p:graphicFrame>
    </p:spTree>
    <p:extLst>
      <p:ext uri="{BB962C8B-B14F-4D97-AF65-F5344CB8AC3E}">
        <p14:creationId xmlns:p14="http://schemas.microsoft.com/office/powerpoint/2010/main" val="11334686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a:t>
            </a:r>
            <a:r>
              <a:rPr lang="en-US" dirty="0" smtClean="0"/>
              <a:t>pdate </a:t>
            </a:r>
            <a:r>
              <a:rPr lang="en-US" dirty="0"/>
              <a:t>of progress for the 2017 </a:t>
            </a:r>
            <a:r>
              <a:rPr lang="en-US" dirty="0" smtClean="0"/>
              <a:t>POWB (4)</a:t>
            </a:r>
            <a:endParaRPr lang="en-US" dirty="0"/>
          </a:p>
        </p:txBody>
      </p:sp>
      <p:sp>
        <p:nvSpPr>
          <p:cNvPr id="3" name="Content Placeholder 2"/>
          <p:cNvSpPr>
            <a:spLocks noGrp="1"/>
          </p:cNvSpPr>
          <p:nvPr>
            <p:ph idx="1"/>
          </p:nvPr>
        </p:nvSpPr>
        <p:spPr/>
        <p:txBody>
          <a:bodyPr/>
          <a:lstStyle/>
          <a:p>
            <a:r>
              <a:rPr lang="en-GB" dirty="0"/>
              <a:t>Improved delivery of Services/ Products</a:t>
            </a:r>
          </a:p>
          <a:p>
            <a:endParaRPr lang="en-GB" dirty="0" smtClean="0"/>
          </a:p>
        </p:txBody>
      </p:sp>
      <p:sp>
        <p:nvSpPr>
          <p:cNvPr id="4" name="Footer Placeholder 3"/>
          <p:cNvSpPr>
            <a:spLocks noGrp="1"/>
          </p:cNvSpPr>
          <p:nvPr>
            <p:ph type="ftr" sz="quarter" idx="11"/>
          </p:nvPr>
        </p:nvSpPr>
        <p:spPr/>
        <p:txBody>
          <a:bodyPr/>
          <a:lstStyle/>
          <a:p>
            <a:r>
              <a:rPr lang="en-US" dirty="0" err="1" smtClean="0"/>
              <a:t>Livstock</a:t>
            </a:r>
            <a:r>
              <a:rPr lang="en-US" dirty="0" smtClean="0"/>
              <a:t> CRP PMC Sep 2017</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83904063"/>
              </p:ext>
            </p:extLst>
          </p:nvPr>
        </p:nvGraphicFramePr>
        <p:xfrm>
          <a:off x="1034321" y="2362676"/>
          <a:ext cx="9426034" cy="3277235"/>
        </p:xfrm>
        <a:graphic>
          <a:graphicData uri="http://schemas.openxmlformats.org/drawingml/2006/table">
            <a:tbl>
              <a:tblPr firstRow="1" firstCol="1" bandRow="1">
                <a:tableStyleId>{5C22544A-7EE6-4342-B048-85BDC9FD1C3A}</a:tableStyleId>
              </a:tblPr>
              <a:tblGrid>
                <a:gridCol w="8135940"/>
                <a:gridCol w="1290094"/>
              </a:tblGrid>
              <a:tr h="762000">
                <a:tc>
                  <a:txBody>
                    <a:bodyPr/>
                    <a:lstStyle/>
                    <a:p>
                      <a:pPr>
                        <a:spcAft>
                          <a:spcPts val="0"/>
                        </a:spcAft>
                      </a:pPr>
                      <a:r>
                        <a:rPr lang="en-GB" sz="1600">
                          <a:effectLst/>
                        </a:rPr>
                        <a:t>Deliverables 2017</a:t>
                      </a:r>
                      <a:endParaRPr lang="en-GB" sz="1200">
                        <a:effectLst/>
                        <a:latin typeface="Times New Roman" charset="0"/>
                        <a:ea typeface="Calibri" charset="0"/>
                      </a:endParaRPr>
                    </a:p>
                  </a:txBody>
                  <a:tcPr marL="68580" marR="68580" marT="0" marB="0" anchor="ctr"/>
                </a:tc>
                <a:tc>
                  <a:txBody>
                    <a:bodyPr/>
                    <a:lstStyle/>
                    <a:p>
                      <a:pPr>
                        <a:spcAft>
                          <a:spcPts val="0"/>
                        </a:spcAft>
                      </a:pPr>
                      <a:r>
                        <a:rPr lang="en-GB" sz="1600">
                          <a:effectLst/>
                        </a:rPr>
                        <a:t>comments</a:t>
                      </a:r>
                      <a:endParaRPr lang="en-GB" sz="1200">
                        <a:effectLst/>
                        <a:latin typeface="Times New Roman" charset="0"/>
                        <a:ea typeface="Calibri" charset="0"/>
                      </a:endParaRPr>
                    </a:p>
                  </a:txBody>
                  <a:tcPr marL="68580" marR="68580" marT="0" marB="0" anchor="ctr"/>
                </a:tc>
              </a:tr>
              <a:tr h="762000">
                <a:tc>
                  <a:txBody>
                    <a:bodyPr/>
                    <a:lstStyle/>
                    <a:p>
                      <a:pPr>
                        <a:spcAft>
                          <a:spcPts val="0"/>
                        </a:spcAft>
                      </a:pPr>
                      <a:r>
                        <a:rPr lang="en-GB" sz="1600" dirty="0">
                          <a:effectLst/>
                        </a:rPr>
                        <a:t>Review paper/reports on available AH products, review of </a:t>
                      </a:r>
                      <a:r>
                        <a:rPr lang="en-GB" sz="1600" dirty="0" smtClean="0">
                          <a:effectLst/>
                        </a:rPr>
                        <a:t>manufacturing </a:t>
                      </a:r>
                      <a:r>
                        <a:rPr lang="en-GB" sz="1600" dirty="0">
                          <a:effectLst/>
                        </a:rPr>
                        <a:t>capacity and </a:t>
                      </a:r>
                      <a:r>
                        <a:rPr lang="en-GB" sz="1600" dirty="0" smtClean="0">
                          <a:effectLst/>
                        </a:rPr>
                        <a:t>delivery </a:t>
                      </a:r>
                      <a:r>
                        <a:rPr lang="en-GB" sz="1600" dirty="0">
                          <a:effectLst/>
                        </a:rPr>
                        <a:t>models focusing on women, report on use of innovation platforms to improve services (Ethiopia, Uganda, Vietnam, Tanzania, Kenya, Botswana, Mali)</a:t>
                      </a:r>
                      <a:endParaRPr lang="en-GB" sz="1200" dirty="0">
                        <a:effectLst/>
                        <a:latin typeface="Times New Roman" charset="0"/>
                        <a:ea typeface="Calibri" charset="0"/>
                      </a:endParaRPr>
                    </a:p>
                  </a:txBody>
                  <a:tcPr marL="68580" marR="68580" marT="0" marB="0" anchor="ctr"/>
                </a:tc>
                <a:tc rowSpan="5">
                  <a:txBody>
                    <a:bodyPr/>
                    <a:lstStyle/>
                    <a:p>
                      <a:pPr>
                        <a:spcAft>
                          <a:spcPts val="0"/>
                        </a:spcAft>
                      </a:pPr>
                      <a:r>
                        <a:rPr lang="en-GB" sz="1600">
                          <a:effectLst/>
                          <a:highlight>
                            <a:srgbClr val="00FF00"/>
                          </a:highlight>
                        </a:rPr>
                        <a:t>All on track</a:t>
                      </a:r>
                      <a:endParaRPr lang="en-GB" sz="1200">
                        <a:effectLst/>
                        <a:latin typeface="Times New Roman" charset="0"/>
                        <a:ea typeface="Calibri" charset="0"/>
                      </a:endParaRPr>
                    </a:p>
                  </a:txBody>
                  <a:tcPr marL="68580" marR="68580" marT="0" marB="0" anchor="ctr"/>
                </a:tc>
              </a:tr>
              <a:tr h="571500">
                <a:tc>
                  <a:txBody>
                    <a:bodyPr/>
                    <a:lstStyle/>
                    <a:p>
                      <a:pPr>
                        <a:spcAft>
                          <a:spcPts val="0"/>
                        </a:spcAft>
                      </a:pPr>
                      <a:r>
                        <a:rPr lang="en-GB" sz="1600" dirty="0">
                          <a:effectLst/>
                        </a:rPr>
                        <a:t> Report gender implications of ITM delivery  report on role of buffaloes (Tanzania and Kenya)</a:t>
                      </a:r>
                      <a:endParaRPr lang="en-GB" sz="1200" dirty="0">
                        <a:effectLst/>
                        <a:latin typeface="Times New Roman" charset="0"/>
                        <a:ea typeface="Calibri" charset="0"/>
                      </a:endParaRPr>
                    </a:p>
                  </a:txBody>
                  <a:tcPr marL="68580" marR="68580" marT="0" marB="0" anchor="ctr"/>
                </a:tc>
                <a:tc vMerge="1">
                  <a:txBody>
                    <a:bodyPr/>
                    <a:lstStyle/>
                    <a:p>
                      <a:endParaRPr lang="en-US"/>
                    </a:p>
                  </a:txBody>
                  <a:tcPr/>
                </a:tc>
              </a:tr>
              <a:tr h="313055">
                <a:tc>
                  <a:txBody>
                    <a:bodyPr/>
                    <a:lstStyle/>
                    <a:p>
                      <a:pPr>
                        <a:spcAft>
                          <a:spcPts val="0"/>
                        </a:spcAft>
                      </a:pPr>
                      <a:r>
                        <a:rPr lang="en-GB" sz="1600">
                          <a:effectLst/>
                        </a:rPr>
                        <a:t>Increased vaccination coverage: Post-vaccination report 2016/17 (Mali )</a:t>
                      </a:r>
                      <a:endParaRPr lang="en-GB" sz="1200">
                        <a:effectLst/>
                        <a:latin typeface="Times New Roman" charset="0"/>
                        <a:ea typeface="Calibri" charset="0"/>
                      </a:endParaRPr>
                    </a:p>
                  </a:txBody>
                  <a:tcPr marL="68580" marR="68580" marT="0" marB="0" anchor="ctr"/>
                </a:tc>
                <a:tc vMerge="1">
                  <a:txBody>
                    <a:bodyPr/>
                    <a:lstStyle/>
                    <a:p>
                      <a:endParaRPr lang="en-US"/>
                    </a:p>
                  </a:txBody>
                  <a:tcPr/>
                </a:tc>
              </a:tr>
              <a:tr h="381000">
                <a:tc>
                  <a:txBody>
                    <a:bodyPr/>
                    <a:lstStyle/>
                    <a:p>
                      <a:pPr>
                        <a:spcAft>
                          <a:spcPts val="0"/>
                        </a:spcAft>
                      </a:pPr>
                      <a:r>
                        <a:rPr lang="en-GB" sz="1600">
                          <a:effectLst/>
                        </a:rPr>
                        <a:t>PPR vaccination Report (Mali and Botswana)</a:t>
                      </a:r>
                      <a:endParaRPr lang="en-GB" sz="1200">
                        <a:effectLst/>
                        <a:latin typeface="Times New Roman" charset="0"/>
                        <a:ea typeface="Calibri" charset="0"/>
                      </a:endParaRPr>
                    </a:p>
                  </a:txBody>
                  <a:tcPr marL="68580" marR="68580" marT="0" marB="0" anchor="ctr"/>
                </a:tc>
                <a:tc vMerge="1">
                  <a:txBody>
                    <a:bodyPr/>
                    <a:lstStyle/>
                    <a:p>
                      <a:endParaRPr lang="en-US"/>
                    </a:p>
                  </a:txBody>
                  <a:tcPr/>
                </a:tc>
              </a:tr>
              <a:tr h="381000">
                <a:tc>
                  <a:txBody>
                    <a:bodyPr/>
                    <a:lstStyle/>
                    <a:p>
                      <a:pPr>
                        <a:spcAft>
                          <a:spcPts val="0"/>
                        </a:spcAft>
                      </a:pPr>
                      <a:r>
                        <a:rPr lang="en-GB" sz="1600" dirty="0">
                          <a:effectLst/>
                        </a:rPr>
                        <a:t>Plan and Outline use of developed diagnostics, Report/blog of stakeholder consultation all (Kenya)</a:t>
                      </a:r>
                      <a:endParaRPr lang="en-GB" sz="1200" dirty="0">
                        <a:effectLst/>
                        <a:latin typeface="Times New Roman" charset="0"/>
                        <a:ea typeface="Calibri" charset="0"/>
                      </a:endParaRPr>
                    </a:p>
                  </a:txBody>
                  <a:tcPr marL="68580" marR="68580" marT="0" marB="0" anchor="ctr"/>
                </a:tc>
                <a:tc vMerge="1">
                  <a:txBody>
                    <a:bodyPr/>
                    <a:lstStyle/>
                    <a:p>
                      <a:endParaRPr lang="en-US"/>
                    </a:p>
                  </a:txBody>
                  <a:tcPr/>
                </a:tc>
              </a:tr>
            </a:tbl>
          </a:graphicData>
        </a:graphic>
      </p:graphicFrame>
    </p:spTree>
    <p:extLst>
      <p:ext uri="{BB962C8B-B14F-4D97-AF65-F5344CB8AC3E}">
        <p14:creationId xmlns:p14="http://schemas.microsoft.com/office/powerpoint/2010/main" val="2035422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reflections regarding the continuing work</a:t>
            </a:r>
            <a:r>
              <a:rPr lang="mr-IN" dirty="0" smtClean="0"/>
              <a:t>…</a:t>
            </a:r>
            <a:r>
              <a:rPr lang="sv-SE" dirty="0" smtClean="0"/>
              <a:t>..</a:t>
            </a:r>
            <a:endParaRPr lang="en-US" dirty="0"/>
          </a:p>
        </p:txBody>
      </p:sp>
      <p:sp>
        <p:nvSpPr>
          <p:cNvPr id="3" name="Content Placeholder 2"/>
          <p:cNvSpPr>
            <a:spLocks noGrp="1"/>
          </p:cNvSpPr>
          <p:nvPr>
            <p:ph idx="1"/>
          </p:nvPr>
        </p:nvSpPr>
        <p:spPr/>
        <p:txBody>
          <a:bodyPr>
            <a:normAutofit/>
          </a:bodyPr>
          <a:lstStyle/>
          <a:p>
            <a:r>
              <a:rPr lang="en-US" dirty="0" smtClean="0"/>
              <a:t>The coherence/logic of the connections between cluster of activities</a:t>
            </a:r>
          </a:p>
          <a:p>
            <a:r>
              <a:rPr lang="en-US" dirty="0" smtClean="0"/>
              <a:t>Challenges regarding short-term “development delivery” </a:t>
            </a:r>
            <a:r>
              <a:rPr lang="en-US" dirty="0" err="1" smtClean="0"/>
              <a:t>v.s</a:t>
            </a:r>
            <a:r>
              <a:rPr lang="en-US" dirty="0" smtClean="0"/>
              <a:t>. “quality </a:t>
            </a:r>
            <a:r>
              <a:rPr lang="en-US" dirty="0" smtClean="0"/>
              <a:t>science” </a:t>
            </a:r>
            <a:r>
              <a:rPr lang="en-US" dirty="0" smtClean="0"/>
              <a:t>(both </a:t>
            </a:r>
            <a:r>
              <a:rPr lang="en-US" dirty="0" smtClean="0"/>
              <a:t>in lab </a:t>
            </a:r>
            <a:r>
              <a:rPr lang="en-US" dirty="0" smtClean="0"/>
              <a:t>and field </a:t>
            </a:r>
            <a:r>
              <a:rPr lang="en-US" dirty="0" smtClean="0"/>
              <a:t>research)</a:t>
            </a:r>
            <a:endParaRPr lang="en-US" dirty="0" smtClean="0"/>
          </a:p>
          <a:p>
            <a:r>
              <a:rPr lang="en-US" dirty="0" smtClean="0"/>
              <a:t>The balance between “focus” and “</a:t>
            </a:r>
            <a:r>
              <a:rPr lang="en-US" dirty="0" err="1" smtClean="0"/>
              <a:t>bilaterals</a:t>
            </a:r>
            <a:r>
              <a:rPr lang="en-US" dirty="0" smtClean="0"/>
              <a:t>” - too pragmatic?</a:t>
            </a:r>
          </a:p>
          <a:p>
            <a:endParaRPr lang="en-US" dirty="0"/>
          </a:p>
          <a:p>
            <a:endParaRPr lang="en-US" dirty="0" smtClean="0"/>
          </a:p>
          <a:p>
            <a:r>
              <a:rPr lang="en-US" dirty="0" smtClean="0"/>
              <a:t>The overview and role of </a:t>
            </a:r>
            <a:r>
              <a:rPr lang="en-US" dirty="0" smtClean="0"/>
              <a:t>the bilateral funding</a:t>
            </a:r>
            <a:endParaRPr lang="en-US" dirty="0"/>
          </a:p>
          <a:p>
            <a:r>
              <a:rPr lang="en-US" dirty="0" smtClean="0"/>
              <a:t>Budgetary procedures (incl. late disbursements and carry-overs)</a:t>
            </a:r>
          </a:p>
          <a:p>
            <a:endParaRPr lang="en-US" dirty="0"/>
          </a:p>
        </p:txBody>
      </p:sp>
      <p:sp>
        <p:nvSpPr>
          <p:cNvPr id="4" name="Footer Placeholder 3"/>
          <p:cNvSpPr>
            <a:spLocks noGrp="1"/>
          </p:cNvSpPr>
          <p:nvPr>
            <p:ph type="ftr" sz="quarter" idx="11"/>
          </p:nvPr>
        </p:nvSpPr>
        <p:spPr/>
        <p:txBody>
          <a:bodyPr/>
          <a:lstStyle/>
          <a:p>
            <a:r>
              <a:rPr lang="en-US" smtClean="0"/>
              <a:t>Livstock CRP PMC Sep 2017</a:t>
            </a:r>
            <a:endParaRPr lang="en-US"/>
          </a:p>
        </p:txBody>
      </p:sp>
    </p:spTree>
    <p:extLst>
      <p:ext uri="{BB962C8B-B14F-4D97-AF65-F5344CB8AC3E}">
        <p14:creationId xmlns:p14="http://schemas.microsoft.com/office/powerpoint/2010/main" val="923666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a:t>
            </a:r>
            <a:r>
              <a:rPr lang="en-US" dirty="0"/>
              <a:t>annual outputs/activities proposed for </a:t>
            </a:r>
            <a:r>
              <a:rPr lang="en-US" dirty="0" smtClean="0"/>
              <a:t>2018 (the 60%-scenario at flagship level)</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u="sng" dirty="0" smtClean="0"/>
              <a:t>Principles/strategy for handling the 40% cut: </a:t>
            </a:r>
          </a:p>
          <a:p>
            <a:pPr lvl="0">
              <a:buFont typeface="Wingdings" charset="2"/>
              <a:buChar char="Ø"/>
            </a:pPr>
            <a:r>
              <a:rPr lang="en-GB" dirty="0"/>
              <a:t>Obviously the bilaterally funded activities generating deliverables during 2018 are kept.</a:t>
            </a:r>
          </a:p>
          <a:p>
            <a:pPr lvl="0">
              <a:buFont typeface="Wingdings" charset="2"/>
              <a:buChar char="Ø"/>
            </a:pPr>
            <a:r>
              <a:rPr lang="en-GB" dirty="0"/>
              <a:t>The cuts in </a:t>
            </a:r>
            <a:r>
              <a:rPr lang="en-GB" dirty="0" smtClean="0"/>
              <a:t>cluster </a:t>
            </a:r>
            <a:r>
              <a:rPr lang="en-GB" dirty="0"/>
              <a:t>1 and 2, </a:t>
            </a:r>
            <a:r>
              <a:rPr lang="en-GB" dirty="0" smtClean="0"/>
              <a:t>have </a:t>
            </a:r>
            <a:r>
              <a:rPr lang="en-GB" dirty="0"/>
              <a:t>mainly been made by reducing the number of countries where we have activities.</a:t>
            </a:r>
          </a:p>
          <a:p>
            <a:pPr lvl="0">
              <a:buFont typeface="Wingdings" charset="2"/>
              <a:buChar char="Ø"/>
            </a:pPr>
            <a:r>
              <a:rPr lang="en-GB" dirty="0"/>
              <a:t>In cluster 3, there are entire activities left out in order to protect the most strategic/long term ones.</a:t>
            </a:r>
          </a:p>
          <a:p>
            <a:pPr lvl="0">
              <a:buFont typeface="Wingdings" charset="2"/>
              <a:buChar char="Ø"/>
            </a:pPr>
            <a:r>
              <a:rPr lang="en-GB" dirty="0"/>
              <a:t>It is expected that F&amp;F and LLAFS contribute technically and financially to some of the deliverables/activities in cluster 1, 2 and 4. </a:t>
            </a:r>
          </a:p>
          <a:p>
            <a:pPr lvl="0">
              <a:buFont typeface="Wingdings" charset="2"/>
              <a:buChar char="Ø"/>
            </a:pPr>
            <a:r>
              <a:rPr lang="en-GB" dirty="0"/>
              <a:t>The minor funding to ICARDA and SLU has been protected in order to maintain a trustworthy partnership.</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US" dirty="0" err="1" smtClean="0"/>
              <a:t>Livstock</a:t>
            </a:r>
            <a:r>
              <a:rPr lang="en-US" dirty="0" smtClean="0"/>
              <a:t> CRP PMC Sep 2017</a:t>
            </a:r>
            <a:endParaRPr lang="en-US" dirty="0"/>
          </a:p>
        </p:txBody>
      </p:sp>
    </p:spTree>
    <p:extLst>
      <p:ext uri="{BB962C8B-B14F-4D97-AF65-F5344CB8AC3E}">
        <p14:creationId xmlns:p14="http://schemas.microsoft.com/office/powerpoint/2010/main" val="13613619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2617</TotalTime>
  <Words>2221</Words>
  <Application>Microsoft Macintosh PowerPoint</Application>
  <PresentationFormat>Widescreen</PresentationFormat>
  <Paragraphs>290</Paragraphs>
  <Slides>16</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Calibri</vt:lpstr>
      <vt:lpstr>Calibri Light</vt:lpstr>
      <vt:lpstr>Mangal</vt:lpstr>
      <vt:lpstr>Times New Roman</vt:lpstr>
      <vt:lpstr>Wingdings</vt:lpstr>
      <vt:lpstr>Arial</vt:lpstr>
      <vt:lpstr>Office Theme</vt:lpstr>
      <vt:lpstr>SIP/POWB 2018 elaborations  Animal Health Flagship</vt:lpstr>
      <vt:lpstr>Brief overview of flagship structure</vt:lpstr>
      <vt:lpstr>Figure 2.2a Livestock Health Flagship theory of change </vt:lpstr>
      <vt:lpstr>Update of progress for the 2017 POWB (1)</vt:lpstr>
      <vt:lpstr>Update of progress for the 2017 POWB (2)</vt:lpstr>
      <vt:lpstr>Update of progress for the 2017 POWB (3)</vt:lpstr>
      <vt:lpstr>Update of progress for the 2017 POWB (4)</vt:lpstr>
      <vt:lpstr>General reflections regarding the continuing work…..</vt:lpstr>
      <vt:lpstr>Key annual outputs/activities proposed for 2018 (the 60%-scenario at flagship level)</vt:lpstr>
      <vt:lpstr>Annual outputs/activities proposed for 2018 at 60 % and 100% funding – Cluster 1</vt:lpstr>
      <vt:lpstr>Annual outputs/activities proposed for 2018 at 60 % and 100% funding – Cluster 2</vt:lpstr>
      <vt:lpstr>Annual outputs/activities proposed for 2018 at 60 % and 100% funding – Cluster 3</vt:lpstr>
      <vt:lpstr>Annual outputs/activities proposed for 2018 at 60 % and 100% funding – Cluster4</vt:lpstr>
      <vt:lpstr>Key cross-cutting work planned across the CoAs</vt:lpstr>
      <vt:lpstr>Key work contributing to each of the CRP priority countries  </vt:lpstr>
      <vt:lpstr> Budget summary (estimates - incomplete)</vt:lpstr>
    </vt:vector>
  </TitlesOfParts>
  <Company>Hewlett-Packard Company</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Wieland, Barbara (ILRI)</dc:creator>
  <cp:lastModifiedBy>Ulf Magnusson</cp:lastModifiedBy>
  <cp:revision>150</cp:revision>
  <cp:lastPrinted>2016-03-22T07:06:37Z</cp:lastPrinted>
  <dcterms:created xsi:type="dcterms:W3CDTF">2015-12-03T08:21:39Z</dcterms:created>
  <dcterms:modified xsi:type="dcterms:W3CDTF">2017-09-06T06:04:17Z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106700</vt:lpwstr>
  </property>
  <property fmtid="{D5CDD505-2E9C-101B-9397-08002B2CF9AE}" pid="3" name="NXPowerLiteSettings">
    <vt:lpwstr>F7000400038000</vt:lpwstr>
  </property>
  <property fmtid="{D5CDD505-2E9C-101B-9397-08002B2CF9AE}" pid="4" name="NXPowerLiteVersion">
    <vt:lpwstr>D6.1.2</vt:lpwstr>
  </property>
</Properties>
</file>